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66" r:id="rId13"/>
    <p:sldId id="267" r:id="rId14"/>
    <p:sldId id="268" r:id="rId15"/>
    <p:sldId id="273" r:id="rId16"/>
    <p:sldId id="274" r:id="rId17"/>
    <p:sldId id="275" r:id="rId18"/>
    <p:sldId id="277" r:id="rId19"/>
    <p:sldId id="278" r:id="rId20"/>
    <p:sldId id="279" r:id="rId21"/>
    <p:sldId id="269" r:id="rId22"/>
    <p:sldId id="270" r:id="rId23"/>
    <p:sldId id="271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58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67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35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96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33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98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01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9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32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6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43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89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10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69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5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33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82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C1D4F0-6E33-4149-9C06-A305E460E885}" type="datetimeFigureOut">
              <a:rPr lang="fr-FR" smtClean="0"/>
              <a:t>17/09/2020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96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anatim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B6210-BBF1-4A7B-A3AA-5B33F7D45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dirty="0">
                <a:solidFill>
                  <a:srgbClr val="030303"/>
                </a:solidFill>
                <a:latin typeface="Roboto"/>
              </a:rPr>
              <a:t>Vacation </a:t>
            </a:r>
            <a:r>
              <a:rPr lang="fr-FR" sz="4400" dirty="0" err="1">
                <a:solidFill>
                  <a:srgbClr val="030303"/>
                </a:solidFill>
                <a:latin typeface="Roboto"/>
              </a:rPr>
              <a:t>pay</a:t>
            </a:r>
            <a:r>
              <a:rPr lang="fr-FR" sz="4400" dirty="0">
                <a:solidFill>
                  <a:srgbClr val="030303"/>
                </a:solidFill>
                <a:latin typeface="Roboto"/>
              </a:rPr>
              <a:t> software</a:t>
            </a:r>
            <a:br>
              <a:rPr lang="fr-FR" sz="4400" dirty="0">
                <a:solidFill>
                  <a:srgbClr val="030303"/>
                </a:solidFill>
                <a:latin typeface="Roboto"/>
              </a:rPr>
            </a:br>
            <a:r>
              <a:rPr lang="fr-FR" sz="4400" dirty="0" err="1">
                <a:solidFill>
                  <a:srgbClr val="030303"/>
                </a:solidFill>
                <a:latin typeface="Roboto"/>
              </a:rPr>
              <a:t>ManaTime</a:t>
            </a:r>
            <a:endParaRPr lang="fr-FR" sz="4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79BD83-8888-47DF-A76F-59845BD8D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(User)</a:t>
            </a:r>
          </a:p>
        </p:txBody>
      </p:sp>
      <p:pic>
        <p:nvPicPr>
          <p:cNvPr id="7" name="Image 6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A0D0C4E4-B30A-4885-919C-6C5AA09B6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9" y="138006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1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985837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/>
              <a:t>Apply for a leave of absence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80520"/>
            <a:ext cx="5486687" cy="3124201"/>
          </a:xfrm>
        </p:spPr>
        <p:txBody>
          <a:bodyPr anchor="t">
            <a:normAutofit/>
          </a:bodyPr>
          <a:lstStyle/>
          <a:p>
            <a:r>
              <a:rPr lang="fr-FR" b="1" dirty="0"/>
              <a:t>Click </a:t>
            </a:r>
            <a:r>
              <a:rPr lang="fr-FR" dirty="0"/>
              <a:t>on the </a:t>
            </a:r>
            <a:r>
              <a:rPr lang="fr-FR" dirty="0" err="1"/>
              <a:t>button</a:t>
            </a:r>
            <a:endParaRPr lang="fr-FR" dirty="0"/>
          </a:p>
          <a:p>
            <a:r>
              <a:rPr lang="fr-FR" b="1" dirty="0"/>
              <a:t>Complete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.</a:t>
            </a:r>
          </a:p>
          <a:p>
            <a:r>
              <a:rPr lang="en-US" dirty="0"/>
              <a:t>Once your request has been registered, it will </a:t>
            </a:r>
            <a:r>
              <a:rPr lang="en-US" b="1" dirty="0"/>
              <a:t>automatically</a:t>
            </a:r>
            <a:r>
              <a:rPr lang="en-US" dirty="0"/>
              <a:t> be sent to the person in charge of your department.</a:t>
            </a:r>
          </a:p>
        </p:txBody>
      </p:sp>
      <p:pic>
        <p:nvPicPr>
          <p:cNvPr id="11" name="Image 10" descr="Une image contenant ordinateur, table&#10;&#10;Description générée avec un niveau de confiance très élevé">
            <a:extLst>
              <a:ext uri="{FF2B5EF4-FFF2-40B4-BE49-F238E27FC236}">
                <a16:creationId xmlns:a16="http://schemas.microsoft.com/office/drawing/2014/main" id="{2D444B4D-5AE1-4290-9AE2-C304FFA2F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21" y="343554"/>
            <a:ext cx="1894290" cy="12845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FF3368-797F-487C-AEB1-7A6F1C830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2738436"/>
            <a:ext cx="111745" cy="3524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E50D08-B86C-4B1B-838D-281BA137B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25" y="2867026"/>
            <a:ext cx="1524000" cy="29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16924B6B-4663-4059-80E8-1396E2C9DD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4" t="-4299" r="1"/>
          <a:stretch/>
        </p:blipFill>
        <p:spPr>
          <a:xfrm>
            <a:off x="1383843" y="2666999"/>
            <a:ext cx="4525217" cy="24774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464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58474-D03C-4F38-A472-8CAD53F0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468" y="933450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in </a:t>
            </a:r>
            <a:r>
              <a:rPr lang="fr-FR" dirty="0">
                <a:solidFill>
                  <a:schemeClr val="accent6"/>
                </a:solidFill>
              </a:rPr>
              <a:t>GIF</a:t>
            </a:r>
            <a:r>
              <a:rPr lang="fr-FR" dirty="0"/>
              <a:t> !</a:t>
            </a:r>
          </a:p>
        </p:txBody>
      </p:sp>
      <p:pic>
        <p:nvPicPr>
          <p:cNvPr id="27" name="Image 26" descr="Une image contenant lumière, ordinateur, horloge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4E7C5358-F249-4603-97E0-EA39DBDAA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25" y="0"/>
            <a:ext cx="1752599" cy="175259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CE945AC-D1B0-4DA1-ADB6-2187C5D4F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1550000"/>
            <a:ext cx="409576" cy="154988"/>
          </a:xfrm>
          <a:prstGeom prst="rect">
            <a:avLst/>
          </a:prstGeom>
        </p:spPr>
      </p:pic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CE75C1F9-7A13-4D5A-966F-0B9A2A299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620452"/>
            <a:ext cx="4678017" cy="289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capture d’écran, moniteur, écran&#10;&#10;Description générée avec un niveau de confiance très élevé">
            <a:extLst>
              <a:ext uri="{FF2B5EF4-FFF2-40B4-BE49-F238E27FC236}">
                <a16:creationId xmlns:a16="http://schemas.microsoft.com/office/drawing/2014/main" id="{E7B64DE4-0C2F-4404-AB89-9862B8441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2" y="2620452"/>
            <a:ext cx="5145820" cy="289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254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EA0B1-6921-4C81-9198-5384ED66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582" y="1145164"/>
            <a:ext cx="5747778" cy="17525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Your request is awaiting processing.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95B06-DEC1-4E8D-A9E6-71C8FB8C0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5747778" cy="31242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You can now see that your dashboard has moved.</a:t>
            </a:r>
          </a:p>
          <a:p>
            <a:pPr>
              <a:buFont typeface="Wingdings" panose="05000000000000000000" pitchFamily="2" charset="2"/>
              <a:buChar char="v"/>
            </a:pPr>
            <a:endParaRPr lang="fr-F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You can also consult all your requests on the search page.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C810AE-CF87-4A44-9AB8-B90067039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54" y="211839"/>
            <a:ext cx="1004888" cy="1138586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E13B11A8-AB1B-48C9-B079-175F60277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24" y="772716"/>
            <a:ext cx="4574501" cy="2497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 descr="Une image contenant capture d’écran, ordinateur, table, guichet&#10;&#10;Description générée avec un niveau de confiance très élevé">
            <a:extLst>
              <a:ext uri="{FF2B5EF4-FFF2-40B4-BE49-F238E27FC236}">
                <a16:creationId xmlns:a16="http://schemas.microsoft.com/office/drawing/2014/main" id="{867BAC3F-BF28-4625-B5AD-21E73EFFA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-1838" r="-1" b="-1"/>
          <a:stretch/>
        </p:blipFill>
        <p:spPr>
          <a:xfrm>
            <a:off x="7144507" y="4006139"/>
            <a:ext cx="4761426" cy="24974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437139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BA0A8-09D4-46D0-9410-A590D29D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621940"/>
            <a:ext cx="10018713" cy="1752599"/>
          </a:xfrm>
        </p:spPr>
        <p:txBody>
          <a:bodyPr/>
          <a:lstStyle/>
          <a:p>
            <a:r>
              <a:rPr lang="en-US" dirty="0"/>
              <a:t>Deposit an extra hour / Recovery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04B76-032B-486C-B998-661AC2A5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429" y="1343074"/>
            <a:ext cx="6278564" cy="2552700"/>
          </a:xfrm>
        </p:spPr>
        <p:txBody>
          <a:bodyPr>
            <a:normAutofit/>
          </a:bodyPr>
          <a:lstStyle/>
          <a:p>
            <a:r>
              <a:rPr lang="en-US" dirty="0"/>
              <a:t>Click on the arrow to the right of the "</a:t>
            </a:r>
            <a:r>
              <a:rPr lang="en-US" dirty="0">
                <a:solidFill>
                  <a:schemeClr val="accent2"/>
                </a:solidFill>
              </a:rPr>
              <a:t>Add</a:t>
            </a:r>
            <a:r>
              <a:rPr lang="en-US" dirty="0"/>
              <a:t>" button and choose overtime or recovery time.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BEC6EE-85A3-4990-BBA5-571F8BA44B33}"/>
              </a:ext>
            </a:extLst>
          </p:cNvPr>
          <p:cNvSpPr txBox="1"/>
          <p:nvPr/>
        </p:nvSpPr>
        <p:spPr>
          <a:xfrm>
            <a:off x="3138429" y="3457343"/>
            <a:ext cx="646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You can also click </a:t>
            </a:r>
            <a:r>
              <a:rPr lang="en-US" sz="2400" dirty="0">
                <a:solidFill>
                  <a:srgbClr val="FFC000"/>
                </a:solidFill>
              </a:rPr>
              <a:t>Time</a:t>
            </a:r>
            <a:r>
              <a:rPr lang="en-US" sz="2400" dirty="0"/>
              <a:t> / </a:t>
            </a:r>
            <a:r>
              <a:rPr lang="en-US" sz="2400" dirty="0">
                <a:solidFill>
                  <a:schemeClr val="accent5"/>
                </a:solidFill>
              </a:rPr>
              <a:t>Add additional hour </a:t>
            </a:r>
            <a:r>
              <a:rPr lang="en-US" sz="2400" dirty="0"/>
              <a:t>/ </a:t>
            </a:r>
            <a:r>
              <a:rPr lang="en-US" sz="2400" dirty="0">
                <a:solidFill>
                  <a:schemeClr val="accent5"/>
                </a:solidFill>
              </a:rPr>
              <a:t>Retrieved</a:t>
            </a:r>
            <a:r>
              <a:rPr lang="en-US" sz="2400" dirty="0"/>
              <a:t> in your menu bar. 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C02-7AA2-40AA-93CE-625D194EEF3B}"/>
              </a:ext>
            </a:extLst>
          </p:cNvPr>
          <p:cNvSpPr/>
          <p:nvPr/>
        </p:nvSpPr>
        <p:spPr>
          <a:xfrm>
            <a:off x="5305425" y="5514925"/>
            <a:ext cx="6105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Then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complete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 your form,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</a:rPr>
              <a:t>register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 your request, it will be validated by your manager.</a:t>
            </a:r>
          </a:p>
        </p:txBody>
      </p:sp>
      <p:pic>
        <p:nvPicPr>
          <p:cNvPr id="13" name="Image 12" descr="Une image contenant jouet, poupée&#10;&#10;Description générée avec un niveau de confiance très élevé">
            <a:extLst>
              <a:ext uri="{FF2B5EF4-FFF2-40B4-BE49-F238E27FC236}">
                <a16:creationId xmlns:a16="http://schemas.microsoft.com/office/drawing/2014/main" id="{8A609193-FA14-4803-AEC3-8AE312A40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17" y="223238"/>
            <a:ext cx="1190698" cy="983729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2A35839-445A-46AC-92F9-4E2EE8910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041" r="-11450" b="-1"/>
          <a:stretch/>
        </p:blipFill>
        <p:spPr>
          <a:xfrm>
            <a:off x="9416993" y="1820849"/>
            <a:ext cx="2106119" cy="163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horloge&#10;&#10;Description générée avec un niveau de confiance très élevé">
            <a:extLst>
              <a:ext uri="{FF2B5EF4-FFF2-40B4-BE49-F238E27FC236}">
                <a16:creationId xmlns:a16="http://schemas.microsoft.com/office/drawing/2014/main" id="{FA8F3770-1CE9-451A-B897-31308F159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89" r="-4633" b="-1"/>
          <a:stretch/>
        </p:blipFill>
        <p:spPr>
          <a:xfrm>
            <a:off x="9473480" y="3493273"/>
            <a:ext cx="1937470" cy="159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D659DE7-6F09-42A6-A967-EFF5755E0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92" y="4447488"/>
            <a:ext cx="3181390" cy="184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50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EFCD2-C4CD-4DAB-9452-742E5AD5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68" y="962023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/>
              <a:t>Start &amp; </a:t>
            </a:r>
            <a:r>
              <a:rPr lang="fr-FR" dirty="0">
                <a:solidFill>
                  <a:srgbClr val="FF0000"/>
                </a:solidFill>
              </a:rPr>
              <a:t>Stop</a:t>
            </a:r>
            <a:r>
              <a:rPr lang="fr-FR" dirty="0"/>
              <a:t> (Virtual Pointer)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2F7C3-353B-4683-A77D-B601D114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33725"/>
            <a:ext cx="5486687" cy="312420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Go to the tab "</a:t>
            </a:r>
            <a:r>
              <a:rPr lang="en-US" dirty="0">
                <a:solidFill>
                  <a:srgbClr val="FFC000"/>
                </a:solidFill>
              </a:rPr>
              <a:t>Presence</a:t>
            </a:r>
            <a:r>
              <a:rPr lang="en-US" dirty="0"/>
              <a:t>" / "Add".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Comment (if necessary) and click </a:t>
            </a:r>
            <a:r>
              <a:rPr lang="en-US" dirty="0">
                <a:solidFill>
                  <a:srgbClr val="92D050"/>
                </a:solidFill>
              </a:rPr>
              <a:t>Start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Or click on the one on the top left.</a:t>
            </a:r>
          </a:p>
          <a:p>
            <a:endParaRPr lang="fr-FR"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1E615CA-BADE-4447-B979-081E30B27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72" y="1248230"/>
            <a:ext cx="1182150" cy="11801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E16E23-A808-4339-AEBF-3DF3C32A1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51" y="4832839"/>
            <a:ext cx="3362794" cy="466790"/>
          </a:xfrm>
          <a:prstGeom prst="rect">
            <a:avLst/>
          </a:prstGeom>
        </p:spPr>
      </p:pic>
      <p:pic>
        <p:nvPicPr>
          <p:cNvPr id="5" name="Image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86B2634-D635-4C68-AA76-6287FB569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64" y="2777201"/>
            <a:ext cx="4511669" cy="2843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1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84061-8503-4587-B44C-65F06E7E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845" y="702904"/>
            <a:ext cx="10018713" cy="1752599"/>
          </a:xfrm>
        </p:spPr>
        <p:txBody>
          <a:bodyPr/>
          <a:lstStyle/>
          <a:p>
            <a:r>
              <a:rPr lang="fr-FR" dirty="0"/>
              <a:t>Face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Tracking</a:t>
            </a:r>
            <a:r>
              <a:rPr lang="fr-FR" dirty="0"/>
              <a:t> 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B219A-0536-43E2-981C-FC6522C8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280625"/>
            <a:ext cx="10018713" cy="3124201"/>
          </a:xfrm>
        </p:spPr>
        <p:txBody>
          <a:bodyPr/>
          <a:lstStyle/>
          <a:p>
            <a:r>
              <a:rPr lang="en-US" dirty="0"/>
              <a:t>Place yourself in front of your photo space (sent link, tablet, PC, etc...)</a:t>
            </a:r>
          </a:p>
          <a:p>
            <a:endParaRPr lang="fr-FR" dirty="0"/>
          </a:p>
          <a:p>
            <a:r>
              <a:rPr lang="en-US" dirty="0"/>
              <a:t>Take a picture of yourself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4162E1-F95B-4B5B-A67F-0EF1E5D3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77" y="200603"/>
            <a:ext cx="1217648" cy="1217648"/>
          </a:xfrm>
          <a:prstGeom prst="rect">
            <a:avLst/>
          </a:prstGeom>
        </p:spPr>
      </p:pic>
      <p:pic>
        <p:nvPicPr>
          <p:cNvPr id="17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A24F802-85A9-4B9B-9563-FC4CF4F8A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58" y="2949221"/>
            <a:ext cx="2389759" cy="2628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Image 21" descr="Une image contenant signe, horloge&#10;&#10;Description générée avec un niveau de confiance très élevé">
            <a:extLst>
              <a:ext uri="{FF2B5EF4-FFF2-40B4-BE49-F238E27FC236}">
                <a16:creationId xmlns:a16="http://schemas.microsoft.com/office/drawing/2014/main" id="{EA16FAC3-BF36-447A-893E-7F2EB4707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17" y="3613530"/>
            <a:ext cx="553986" cy="480553"/>
          </a:xfrm>
          <a:prstGeom prst="rect">
            <a:avLst/>
          </a:prstGeom>
        </p:spPr>
      </p:pic>
      <p:pic>
        <p:nvPicPr>
          <p:cNvPr id="30" name="Image 29" descr="Une image contenant tasse, table, intérieur, café&#10;&#10;Description générée avec un niveau de confiance très élevé">
            <a:extLst>
              <a:ext uri="{FF2B5EF4-FFF2-40B4-BE49-F238E27FC236}">
                <a16:creationId xmlns:a16="http://schemas.microsoft.com/office/drawing/2014/main" id="{C4ABF847-F186-44FC-86C0-44DEF60B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3510449"/>
            <a:ext cx="686718" cy="686718"/>
          </a:xfrm>
          <a:prstGeom prst="rect">
            <a:avLst/>
          </a:prstGeom>
        </p:spPr>
      </p:pic>
      <p:pic>
        <p:nvPicPr>
          <p:cNvPr id="32" name="Image 31" descr="Une image contenant signe, dessin, horloge&#10;&#10;Description générée avec un niveau de confiance très élevé">
            <a:extLst>
              <a:ext uri="{FF2B5EF4-FFF2-40B4-BE49-F238E27FC236}">
                <a16:creationId xmlns:a16="http://schemas.microsoft.com/office/drawing/2014/main" id="{873FC71A-3081-4D23-99B9-FE28E4D0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00" y="3510448"/>
            <a:ext cx="699436" cy="68671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86CCBE2-3072-4598-8811-0ACC3FA025A9}"/>
              </a:ext>
            </a:extLst>
          </p:cNvPr>
          <p:cNvSpPr txBox="1"/>
          <p:nvPr/>
        </p:nvSpPr>
        <p:spPr>
          <a:xfrm>
            <a:off x="8602133" y="4214989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Delete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C73E216-8DF1-4A87-9AE6-9588D2BC330B}"/>
              </a:ext>
            </a:extLst>
          </p:cNvPr>
          <p:cNvSpPr txBox="1"/>
          <p:nvPr/>
        </p:nvSpPr>
        <p:spPr>
          <a:xfrm>
            <a:off x="10011965" y="4217832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Validate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7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E270FBC-5582-42BC-967B-E8104FDFA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1" y="2801174"/>
            <a:ext cx="4378233" cy="2864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F319098-88E9-4640-83E9-D9E00179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50" y="2801174"/>
            <a:ext cx="4850433" cy="2864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61302-E067-4533-A1D8-612257D5971C}"/>
              </a:ext>
            </a:extLst>
          </p:cNvPr>
          <p:cNvSpPr txBox="1"/>
          <p:nvPr/>
        </p:nvSpPr>
        <p:spPr>
          <a:xfrm>
            <a:off x="3221978" y="2290800"/>
            <a:ext cx="800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Click on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54E2F-C3E5-4FF6-9713-58F5186D57C0}"/>
              </a:ext>
            </a:extLst>
          </p:cNvPr>
          <p:cNvSpPr txBox="1"/>
          <p:nvPr/>
        </p:nvSpPr>
        <p:spPr>
          <a:xfrm>
            <a:off x="6662249" y="2286000"/>
            <a:ext cx="800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end! Take a picture of yourself and </a:t>
            </a:r>
          </a:p>
        </p:txBody>
      </p:sp>
      <p:pic>
        <p:nvPicPr>
          <p:cNvPr id="11" name="Image 10" descr="Une image contenant signe, herbe&#10;&#10;Description générée avec un niveau de confiance très élevé">
            <a:extLst>
              <a:ext uri="{FF2B5EF4-FFF2-40B4-BE49-F238E27FC236}">
                <a16:creationId xmlns:a16="http://schemas.microsoft.com/office/drawing/2014/main" id="{CA251D48-AE9B-49A7-8C4A-9A14F51B0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11" y="2327366"/>
            <a:ext cx="640636" cy="286600"/>
          </a:xfrm>
          <a:prstGeom prst="rect">
            <a:avLst/>
          </a:prstGeom>
        </p:spPr>
      </p:pic>
      <p:pic>
        <p:nvPicPr>
          <p:cNvPr id="13" name="Image 12" descr="Une image contenant dessin,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CFF4E28D-52FF-4AFC-827D-50C8A8B35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78" y="2327366"/>
            <a:ext cx="626631" cy="2866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CE68B81-08A7-46A8-96B4-9B341602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58" y="718067"/>
            <a:ext cx="10018713" cy="1752599"/>
          </a:xfrm>
        </p:spPr>
        <p:txBody>
          <a:bodyPr/>
          <a:lstStyle/>
          <a:p>
            <a:r>
              <a:rPr lang="en-US" dirty="0"/>
              <a:t>Continuation of the Process (2/2)</a:t>
            </a:r>
          </a:p>
        </p:txBody>
      </p:sp>
      <p:pic>
        <p:nvPicPr>
          <p:cNvPr id="17" name="Image 16" descr="Une image contenant roue&#10;&#10;Description générée avec un niveau de confiance très élevé">
            <a:extLst>
              <a:ext uri="{FF2B5EF4-FFF2-40B4-BE49-F238E27FC236}">
                <a16:creationId xmlns:a16="http://schemas.microsoft.com/office/drawing/2014/main" id="{269AF850-5A1B-4275-9E63-9CD457179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327">
            <a:off x="5941051" y="269072"/>
            <a:ext cx="1067128" cy="10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02584A1-2D3B-4831-B732-46CF96CC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625788"/>
            <a:ext cx="7413623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The third option!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B544C8-27C5-4E07-BB33-4E4962DD0695}"/>
              </a:ext>
            </a:extLst>
          </p:cNvPr>
          <p:cNvSpPr txBox="1"/>
          <p:nvPr/>
        </p:nvSpPr>
        <p:spPr>
          <a:xfrm>
            <a:off x="6630990" y="5461005"/>
            <a:ext cx="514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/>
                </a:solidFill>
              </a:rPr>
              <a:t>Fill </a:t>
            </a:r>
            <a:r>
              <a:rPr lang="en-US" dirty="0"/>
              <a:t>in the boxes.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chemeClr val="accent2"/>
                </a:solidFill>
              </a:rPr>
              <a:t>Register</a:t>
            </a:r>
            <a:endParaRPr lang="en-US" b="1" dirty="0"/>
          </a:p>
        </p:txBody>
      </p:sp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7058AA2-EB3D-4FE7-9A32-EEFBF2C73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-5041" r="664" b="1"/>
          <a:stretch/>
        </p:blipFill>
        <p:spPr>
          <a:xfrm>
            <a:off x="3984734" y="672793"/>
            <a:ext cx="7218254" cy="3810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5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08F76-92B9-4BAF-95E6-FE623CD8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186" y="536706"/>
            <a:ext cx="10018713" cy="1752599"/>
          </a:xfrm>
        </p:spPr>
        <p:txBody>
          <a:bodyPr/>
          <a:lstStyle/>
          <a:p>
            <a:r>
              <a:rPr lang="fr-FR" dirty="0" err="1"/>
              <a:t>Expense</a:t>
            </a:r>
            <a:r>
              <a:rPr lang="fr-FR" dirty="0"/>
              <a:t> </a:t>
            </a:r>
            <a:r>
              <a:rPr lang="fr-FR" dirty="0">
                <a:solidFill>
                  <a:srgbClr val="C00000"/>
                </a:solidFill>
              </a:rPr>
              <a:t>reports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2DF7650-B038-4B2E-A867-F9B959CCA696}"/>
              </a:ext>
            </a:extLst>
          </p:cNvPr>
          <p:cNvSpPr txBox="1">
            <a:spLocks/>
          </p:cNvSpPr>
          <p:nvPr/>
        </p:nvSpPr>
        <p:spPr>
          <a:xfrm>
            <a:off x="-1199357" y="137389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err="1"/>
              <a:t>Add</a:t>
            </a:r>
            <a:endParaRPr lang="fr-FR" sz="2800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FD3A8B3-8C42-443C-BFAA-F8C9B20E13EB}"/>
              </a:ext>
            </a:extLst>
          </p:cNvPr>
          <p:cNvSpPr txBox="1">
            <a:spLocks/>
          </p:cNvSpPr>
          <p:nvPr/>
        </p:nvSpPr>
        <p:spPr>
          <a:xfrm>
            <a:off x="4138285" y="206357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err="1"/>
              <a:t>Research</a:t>
            </a:r>
            <a:r>
              <a:rPr lang="fr-FR" sz="2800" dirty="0"/>
              <a:t> </a:t>
            </a:r>
          </a:p>
        </p:txBody>
      </p:sp>
      <p:pic>
        <p:nvPicPr>
          <p:cNvPr id="14" name="Image 13" descr="Une image contenant lampe&#10;&#10;Description générée avec un niveau de confiance très élevé">
            <a:extLst>
              <a:ext uri="{FF2B5EF4-FFF2-40B4-BE49-F238E27FC236}">
                <a16:creationId xmlns:a16="http://schemas.microsoft.com/office/drawing/2014/main" id="{321E2878-0943-4ECF-9CB8-1FAF072A3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62" y="148276"/>
            <a:ext cx="1085849" cy="1085849"/>
          </a:xfrm>
          <a:prstGeom prst="rect">
            <a:avLst/>
          </a:prstGeom>
        </p:spPr>
      </p:pic>
      <p:pic>
        <p:nvPicPr>
          <p:cNvPr id="16" name="Image 15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FC3B8D67-781E-4628-9594-8B8B091F0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04" y="2055396"/>
            <a:ext cx="406256" cy="4050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5FE7C2-F629-4B53-98AA-43387DA90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68" y="2713545"/>
            <a:ext cx="440919" cy="440919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9E855C83-3835-415F-8405-3F98FF3DE34C}"/>
              </a:ext>
            </a:extLst>
          </p:cNvPr>
          <p:cNvSpPr txBox="1">
            <a:spLocks/>
          </p:cNvSpPr>
          <p:nvPr/>
        </p:nvSpPr>
        <p:spPr>
          <a:xfrm>
            <a:off x="4138285" y="423621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/>
              <a:t>*You go directly to this page after the first step.</a:t>
            </a:r>
          </a:p>
        </p:txBody>
      </p:sp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E81E201D-6865-4B7F-BC75-9196570A0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26" y="3282906"/>
            <a:ext cx="5483830" cy="148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775D549F-65E3-4971-A106-BBFA09210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6" y="2708386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8B9CF8-ED7A-4E4E-8B85-6F13695DB6AA}"/>
              </a:ext>
            </a:extLst>
          </p:cNvPr>
          <p:cNvSpPr txBox="1"/>
          <p:nvPr/>
        </p:nvSpPr>
        <p:spPr>
          <a:xfrm>
            <a:off x="3528127" y="5338339"/>
            <a:ext cx="344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(GIF)</a:t>
            </a:r>
          </a:p>
        </p:txBody>
      </p:sp>
    </p:spTree>
    <p:extLst>
      <p:ext uri="{BB962C8B-B14F-4D97-AF65-F5344CB8AC3E}">
        <p14:creationId xmlns:p14="http://schemas.microsoft.com/office/powerpoint/2010/main" val="17056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A50A1-3862-4394-8F05-68CD9380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762000"/>
            <a:ext cx="10018713" cy="1752599"/>
          </a:xfrm>
        </p:spPr>
        <p:txBody>
          <a:bodyPr/>
          <a:lstStyle/>
          <a:p>
            <a:r>
              <a:rPr lang="fr-FR" dirty="0">
                <a:solidFill>
                  <a:srgbClr val="FFC000"/>
                </a:solidFill>
              </a:rPr>
              <a:t>Ticket</a:t>
            </a:r>
            <a:r>
              <a:rPr lang="fr-FR" dirty="0"/>
              <a:t> reports (GIF)</a:t>
            </a:r>
          </a:p>
        </p:txBody>
      </p:sp>
      <p:pic>
        <p:nvPicPr>
          <p:cNvPr id="5" name="Espace réservé du contenu 4" descr="Une image contenant ordinateur&#10;&#10;Description générée avec un niveau de confiance très élevé">
            <a:extLst>
              <a:ext uri="{FF2B5EF4-FFF2-40B4-BE49-F238E27FC236}">
                <a16:creationId xmlns:a16="http://schemas.microsoft.com/office/drawing/2014/main" id="{5DDD9ECE-E855-4314-B527-55B63BCD5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592">
            <a:off x="5779379" y="48905"/>
            <a:ext cx="1428571" cy="1426190"/>
          </a:xfrm>
        </p:spPr>
      </p:pic>
      <p:pic>
        <p:nvPicPr>
          <p:cNvPr id="4" name="Image 3" descr="Une image contenant capture d’écran, moniteur, écran, ordinateur&#10;&#10;Description générée avec un niveau de confiance très élevé">
            <a:extLst>
              <a:ext uri="{FF2B5EF4-FFF2-40B4-BE49-F238E27FC236}">
                <a16:creationId xmlns:a16="http://schemas.microsoft.com/office/drawing/2014/main" id="{B1CFA0F1-1B58-423F-BC5E-5B121F428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8" y="2381231"/>
            <a:ext cx="4974846" cy="2757828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115BEDF9-9902-40CC-8665-B1E71AB9E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50" y="2381231"/>
            <a:ext cx="5047755" cy="275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56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799"/>
            <a:ext cx="10018713" cy="1752599"/>
          </a:xfrm>
        </p:spPr>
        <p:txBody>
          <a:bodyPr/>
          <a:lstStyle/>
          <a:p>
            <a:r>
              <a:rPr lang="fr-FR" dirty="0" err="1"/>
              <a:t>Recommended</a:t>
            </a:r>
            <a:r>
              <a:rPr lang="fr-FR" dirty="0"/>
              <a:t> browsers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99994F-2E61-4315-90B8-0A363A5AA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31" y="2822713"/>
            <a:ext cx="2278710" cy="22787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07F0F6-A372-4DB7-966F-E9C622BB6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2" y="2822713"/>
            <a:ext cx="2164535" cy="22348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D3AA60-D152-48F1-987C-91199B28B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59" y="2822713"/>
            <a:ext cx="2278710" cy="227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69F78C-CB1F-41D8-ACC0-0E2548B30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62" y="1224965"/>
            <a:ext cx="685694" cy="6742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26232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Google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Firefox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04529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Safari</a:t>
            </a:r>
          </a:p>
        </p:txBody>
      </p:sp>
    </p:spTree>
    <p:extLst>
      <p:ext uri="{BB962C8B-B14F-4D97-AF65-F5344CB8AC3E}">
        <p14:creationId xmlns:p14="http://schemas.microsoft.com/office/powerpoint/2010/main" val="211052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28AD1-5599-4B4F-B76F-1D49C5DB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952500"/>
            <a:ext cx="10018713" cy="1752599"/>
          </a:xfrm>
        </p:spPr>
        <p:txBody>
          <a:bodyPr/>
          <a:lstStyle/>
          <a:p>
            <a:r>
              <a:rPr lang="fr-FR" dirty="0" err="1"/>
              <a:t>Sponsorship</a:t>
            </a:r>
            <a:r>
              <a:rPr lang="fr-FR" dirty="0"/>
              <a:t> / Awards (</a:t>
            </a:r>
            <a:r>
              <a:rPr lang="fr-FR" dirty="0">
                <a:solidFill>
                  <a:schemeClr val="accent4"/>
                </a:solidFill>
              </a:rPr>
              <a:t>GIF</a:t>
            </a:r>
            <a:r>
              <a:rPr lang="fr-FR" dirty="0"/>
              <a:t>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44A2E5-3F62-4413-9D51-EFEE1BCE6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44" y="231713"/>
            <a:ext cx="1357243" cy="1270124"/>
          </a:xfrm>
          <a:prstGeom prst="rect">
            <a:avLst/>
          </a:prstGeom>
        </p:spPr>
      </p:pic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2223A3E-05D4-43E2-ACAD-0B56AA618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07" y="2638507"/>
            <a:ext cx="5565913" cy="287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16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029FB-D9D4-49CE-A78B-4EEED7DB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Online support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83EDC4-AF61-41D2-9DBB-C0C1137FF3C5}"/>
              </a:ext>
            </a:extLst>
          </p:cNvPr>
          <p:cNvSpPr txBox="1"/>
          <p:nvPr/>
        </p:nvSpPr>
        <p:spPr>
          <a:xfrm>
            <a:off x="1959772" y="4248152"/>
            <a:ext cx="7477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Click </a:t>
            </a:r>
            <a:r>
              <a:rPr lang="fr-FR" sz="2000" dirty="0"/>
              <a:t>on the « ?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Choose</a:t>
            </a:r>
            <a:r>
              <a:rPr lang="fr-FR" sz="2000" b="1" dirty="0"/>
              <a:t> </a:t>
            </a:r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want</a:t>
            </a: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DC4D9B-43AF-4013-A60C-F53D6467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726324"/>
            <a:ext cx="1323975" cy="1323975"/>
          </a:xfrm>
          <a:prstGeom prst="rect">
            <a:avLst/>
          </a:prstGeom>
        </p:spPr>
      </p:pic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59D4D68-7D0D-4D61-85E2-CE1F06B89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4" y="2289976"/>
            <a:ext cx="7352743" cy="141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capture d’écran, dessin&#10;&#10;Description générée avec un niveau de confiance très élevé">
            <a:extLst>
              <a:ext uri="{FF2B5EF4-FFF2-40B4-BE49-F238E27FC236}">
                <a16:creationId xmlns:a16="http://schemas.microsoft.com/office/drawing/2014/main" id="{799DB871-515E-4508-81FB-6AA527C78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5" t="-7827" r="-16299" b="-9789"/>
          <a:stretch/>
        </p:blipFill>
        <p:spPr>
          <a:xfrm>
            <a:off x="4847147" y="4004034"/>
            <a:ext cx="2882488" cy="150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20808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504AA-51F5-4098-92B7-3802A5E8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735566"/>
            <a:ext cx="10018713" cy="1752599"/>
          </a:xfrm>
        </p:spPr>
        <p:txBody>
          <a:bodyPr/>
          <a:lstStyle/>
          <a:p>
            <a:r>
              <a:rPr lang="en-US" dirty="0"/>
              <a:t>Help (FAQ and Online Chat)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F0BEF1-E620-4233-A439-559B01773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0" t="-1480"/>
          <a:stretch/>
        </p:blipFill>
        <p:spPr>
          <a:xfrm>
            <a:off x="2309821" y="2552699"/>
            <a:ext cx="4767246" cy="3124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DC2181-8A21-4894-880B-AC58AD9B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68" y="2552699"/>
            <a:ext cx="2246786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0045F3-F12A-4D01-A307-49344F8EABD9}"/>
              </a:ext>
            </a:extLst>
          </p:cNvPr>
          <p:cNvSpPr txBox="1"/>
          <p:nvPr/>
        </p:nvSpPr>
        <p:spPr>
          <a:xfrm>
            <a:off x="4158858" y="5937768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FAQ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718030-31EF-4F7C-8C17-13F081DB4158}"/>
              </a:ext>
            </a:extLst>
          </p:cNvPr>
          <p:cNvSpPr txBox="1"/>
          <p:nvPr/>
        </p:nvSpPr>
        <p:spPr>
          <a:xfrm>
            <a:off x="8471079" y="5943601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Online Chat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C1D040-AC43-4708-894E-947ED72C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595"/>
            <a:ext cx="1092056" cy="10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49CA1-D175-463B-96F1-65F9EB3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1" y="685799"/>
            <a:ext cx="10018713" cy="1752599"/>
          </a:xfrm>
        </p:spPr>
        <p:txBody>
          <a:bodyPr/>
          <a:lstStyle/>
          <a:p>
            <a:r>
              <a:rPr lang="fr-FR" dirty="0"/>
              <a:t>Contact Us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7CA7E31-F39B-4A08-B0B8-FCF59469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7" t="-3773" r="-3699" b="-3773"/>
          <a:stretch/>
        </p:blipFill>
        <p:spPr>
          <a:xfrm>
            <a:off x="1545519" y="2813010"/>
            <a:ext cx="2905829" cy="1962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33492-45BB-4F96-916A-1D62720E3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28" y="1076406"/>
            <a:ext cx="971384" cy="9713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39B5F9-1B02-4E26-BB87-7B7F3A389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9" t="-3544" r="-3501" b="-3544"/>
          <a:stretch/>
        </p:blipFill>
        <p:spPr>
          <a:xfrm>
            <a:off x="5080563" y="2813010"/>
            <a:ext cx="2919765" cy="1962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79DB1F-6013-42D7-A7DB-A72BA1C4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6" t="-3450" r="-3493" b="-3450"/>
          <a:stretch/>
        </p:blipFill>
        <p:spPr>
          <a:xfrm>
            <a:off x="8629543" y="2813009"/>
            <a:ext cx="2919765" cy="1962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991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ECC3B-474E-4F35-8693-A731A86F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that's it, it's already the end...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A86C9B-3DC0-4E13-8F81-54003DC1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83" y="2667000"/>
            <a:ext cx="5355771" cy="3124200"/>
          </a:xfrm>
        </p:spPr>
      </p:pic>
      <p:pic>
        <p:nvPicPr>
          <p:cNvPr id="4" name="Image 3" descr="Une image contenant assis, sombre, regardant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718B7B6B-939B-44E2-80B8-C486BF61B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034">
            <a:off x="11126398" y="6167582"/>
            <a:ext cx="753252" cy="4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9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437"/>
            <a:ext cx="10018713" cy="1752599"/>
          </a:xfrm>
        </p:spPr>
        <p:txBody>
          <a:bodyPr/>
          <a:lstStyle/>
          <a:p>
            <a:r>
              <a:rPr lang="fr-FR" dirty="0" err="1"/>
              <a:t>Disadvised</a:t>
            </a:r>
            <a:r>
              <a:rPr lang="fr-FR" dirty="0"/>
              <a:t> browsers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26232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Microsoft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Opéra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088568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Internet Explorer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CCB697-CA51-4195-BAE6-AB353A4A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91" y="1218836"/>
            <a:ext cx="1008993" cy="685800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CB2F81D-6756-4853-A56A-4F11C670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0" y="2971073"/>
            <a:ext cx="2276584" cy="2234847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5E6333-E590-491F-B037-C9C2171D6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3" y="2683958"/>
            <a:ext cx="3181145" cy="267840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811E43-F28B-4DA3-A2B2-D97F0964A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86" y="2942113"/>
            <a:ext cx="2335228" cy="21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15244-8B5F-46BD-8355-E1B47D28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861632"/>
            <a:ext cx="10018713" cy="1752599"/>
          </a:xfrm>
        </p:spPr>
        <p:txBody>
          <a:bodyPr/>
          <a:lstStyle/>
          <a:p>
            <a:r>
              <a:rPr lang="en-US" b="1" dirty="0"/>
              <a:t>Install it on your </a:t>
            </a:r>
            <a:r>
              <a:rPr lang="fr-FR" b="1" dirty="0">
                <a:solidFill>
                  <a:schemeClr val="accent1"/>
                </a:solidFill>
              </a:rPr>
              <a:t>iPhone</a:t>
            </a:r>
            <a:r>
              <a:rPr lang="fr-FR" b="1" dirty="0"/>
              <a:t> / iPad</a:t>
            </a:r>
          </a:p>
        </p:txBody>
      </p:sp>
      <p:pic>
        <p:nvPicPr>
          <p:cNvPr id="5" name="Espace réservé du contenu 4" descr="Une image contenant table, téléphone mobile, téléphone, assis&#10;&#10;Description générée avec un niveau de confiance très élevé">
            <a:extLst>
              <a:ext uri="{FF2B5EF4-FFF2-40B4-BE49-F238E27FC236}">
                <a16:creationId xmlns:a16="http://schemas.microsoft.com/office/drawing/2014/main" id="{263FBA22-F349-4B14-91B3-9EE869EA6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27" y="276225"/>
            <a:ext cx="2048261" cy="2196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545ACD5-181F-4AAE-A591-1B69C254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22" y="2710542"/>
            <a:ext cx="1895740" cy="337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 10" descr="Une image contenant capture d’écran, écran, homme, assis&#10;&#10;Description générée avec un niveau de confiance très élevé">
            <a:extLst>
              <a:ext uri="{FF2B5EF4-FFF2-40B4-BE49-F238E27FC236}">
                <a16:creationId xmlns:a16="http://schemas.microsoft.com/office/drawing/2014/main" id="{A2C43330-5345-4EF9-9515-EA3F124A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41" y="2617660"/>
            <a:ext cx="1895740" cy="337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ADF8F1-5483-4E4D-AADC-7A1394BF4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4" y="3886200"/>
            <a:ext cx="2021634" cy="11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10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ED885-3E93-4020-8E9E-CAADDD07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Install it on your </a:t>
            </a:r>
            <a:r>
              <a:rPr lang="fr-FR" b="1" dirty="0">
                <a:solidFill>
                  <a:srgbClr val="92D050"/>
                </a:solidFill>
              </a:rPr>
              <a:t>Android</a:t>
            </a:r>
            <a:r>
              <a:rPr lang="fr-FR" b="1" dirty="0"/>
              <a:t> / Tablet</a:t>
            </a:r>
          </a:p>
        </p:txBody>
      </p:sp>
      <p:pic>
        <p:nvPicPr>
          <p:cNvPr id="9" name="Espace réservé du contenu 8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7EA8AF11-5410-4630-A81A-EA5F8257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16" y="4114800"/>
            <a:ext cx="2729084" cy="2743200"/>
          </a:xfrm>
        </p:spPr>
      </p:pic>
      <p:pic>
        <p:nvPicPr>
          <p:cNvPr id="11" name="Image 10" descr="Une image contenant moniteur, écran, ordinateur, horloge&#10;&#10;Description générée avec un niveau de confiance très élevé">
            <a:extLst>
              <a:ext uri="{FF2B5EF4-FFF2-40B4-BE49-F238E27FC236}">
                <a16:creationId xmlns:a16="http://schemas.microsoft.com/office/drawing/2014/main" id="{799A4F7F-5C1F-454B-A076-124B9AA5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4" y="2471741"/>
            <a:ext cx="1743318" cy="3238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BEB44F-E785-4C6D-902C-22956066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0" y="2471741"/>
            <a:ext cx="1867161" cy="31055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 16" descr="Une image contenant sombre, avion, arbre, clôture&#10;&#10;Description générée avec un niveau de confiance très élevé">
            <a:extLst>
              <a:ext uri="{FF2B5EF4-FFF2-40B4-BE49-F238E27FC236}">
                <a16:creationId xmlns:a16="http://schemas.microsoft.com/office/drawing/2014/main" id="{CDB7FE29-0A23-4E20-AD15-A2F8773A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02" y="2538425"/>
            <a:ext cx="3105584" cy="310558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4817EB5-F1BA-4A15-9CC5-5961BF9DA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67" y="5347093"/>
            <a:ext cx="562053" cy="25721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E30366-2E86-4743-8DF2-22926C742D64}"/>
              </a:ext>
            </a:extLst>
          </p:cNvPr>
          <p:cNvCxnSpPr/>
          <p:nvPr/>
        </p:nvCxnSpPr>
        <p:spPr>
          <a:xfrm>
            <a:off x="3132814" y="5096786"/>
            <a:ext cx="8189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7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23AC9-303F-4C58-B28D-C8FE8285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Available</a:t>
            </a:r>
            <a:r>
              <a:rPr lang="fr-FR" dirty="0"/>
              <a:t> on all </a:t>
            </a:r>
            <a:r>
              <a:rPr lang="fr-FR" dirty="0" err="1"/>
              <a:t>devices</a:t>
            </a:r>
            <a:r>
              <a:rPr lang="fr-FR" dirty="0"/>
              <a:t> !</a:t>
            </a:r>
          </a:p>
        </p:txBody>
      </p:sp>
      <p:pic>
        <p:nvPicPr>
          <p:cNvPr id="9" name="Espace réservé du contenu 8" descr="Une image contenant moniteur, ordinateur, équipement électronique, assis&#10;&#10;Description générée avec un niveau de confiance très élevé">
            <a:extLst>
              <a:ext uri="{FF2B5EF4-FFF2-40B4-BE49-F238E27FC236}">
                <a16:creationId xmlns:a16="http://schemas.microsoft.com/office/drawing/2014/main" id="{553776F7-3FD4-461E-B47A-1BE7E9C60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86" y="2713653"/>
            <a:ext cx="5938561" cy="31242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BE8D70-63F4-472A-AB57-0E3ED3FC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4111290"/>
            <a:ext cx="1859660" cy="11822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4E4082-8E0A-491B-B6FF-CD140E87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96" y="4133911"/>
            <a:ext cx="907275" cy="11905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775DCA-00CE-41B1-86EE-3F0BF055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18" y="2821357"/>
            <a:ext cx="2858262" cy="12220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A0BC57-A605-43C1-B841-60803C03B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043363"/>
            <a:ext cx="809738" cy="30484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7F771E-5C72-4534-8AE1-80BB207C2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043362"/>
            <a:ext cx="809738" cy="3048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BD531A5-1A9B-43E8-8ABE-625F2595F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123331"/>
            <a:ext cx="809738" cy="3048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2EB1FB-B515-41DF-9BD3-0507EAB32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123330"/>
            <a:ext cx="809738" cy="3048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A7F851-42CB-4C62-8AAB-480C36234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26" y="3783794"/>
            <a:ext cx="809738" cy="30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8DE011-386A-4C07-93DF-2A4208E8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48" y="4581525"/>
            <a:ext cx="423008" cy="7429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9C67D55-D7DD-46A8-A6B9-C80A83DD1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7558" y="3991589"/>
            <a:ext cx="333422" cy="571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FFBD6-6ADC-46A6-AF14-4701A75C4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36089" y="3992190"/>
            <a:ext cx="333422" cy="5715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AA22DD4-EB30-4F26-BC35-2D36662D7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4239" y="4036786"/>
            <a:ext cx="333422" cy="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E76C8-76FE-4D52-8EDB-CC7741DB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Login to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website</a:t>
            </a:r>
            <a:br>
              <a:rPr lang="fr-FR" dirty="0"/>
            </a:br>
            <a:r>
              <a:rPr lang="fr-FR" dirty="0">
                <a:hlinkClick r:id="rId2"/>
              </a:rPr>
              <a:t>http://www.manatime.com/</a:t>
            </a:r>
            <a:endParaRPr lang="fr-FR" dirty="0"/>
          </a:p>
        </p:txBody>
      </p:sp>
      <p:pic>
        <p:nvPicPr>
          <p:cNvPr id="5" name="Image 4" descr="Une image contenant intérieur, ordinateur, guichet, table&#10;&#10;Description générée avec un niveau de confiance très élevé">
            <a:extLst>
              <a:ext uri="{FF2B5EF4-FFF2-40B4-BE49-F238E27FC236}">
                <a16:creationId xmlns:a16="http://schemas.microsoft.com/office/drawing/2014/main" id="{6EAB5F32-A1CC-47A9-833A-A7D3CB70E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-401" r="-468" b="-536"/>
          <a:stretch/>
        </p:blipFill>
        <p:spPr>
          <a:xfrm>
            <a:off x="2672303" y="2531200"/>
            <a:ext cx="7642728" cy="299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4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10CAB-0F2E-40FF-8E31-D5719867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792480"/>
            <a:ext cx="10018713" cy="1752599"/>
          </a:xfrm>
        </p:spPr>
        <p:txBody>
          <a:bodyPr/>
          <a:lstStyle/>
          <a:p>
            <a:r>
              <a:rPr lang="fr-FR" dirty="0"/>
              <a:t>Enter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>
                <a:solidFill>
                  <a:srgbClr val="0070C0"/>
                </a:solidFill>
              </a:rPr>
              <a:t>Ids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Image 3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44459D4D-D0EF-4D62-B680-BB35BCA2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89" y="116205"/>
            <a:ext cx="1352549" cy="1352549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8A7EFB68-BDAC-4098-BFE0-7902303D9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-3002" r="930" b="-901"/>
          <a:stretch/>
        </p:blipFill>
        <p:spPr>
          <a:xfrm>
            <a:off x="3004457" y="2304661"/>
            <a:ext cx="6974292" cy="32295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77114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E6412-8BB3-42BD-837E-3098DD4B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162664"/>
            <a:ext cx="3333495" cy="1504335"/>
          </a:xfrm>
        </p:spPr>
        <p:txBody>
          <a:bodyPr>
            <a:normAutofit/>
          </a:bodyPr>
          <a:lstStyle/>
          <a:p>
            <a:r>
              <a:rPr lang="fr-FR" sz="2400" dirty="0"/>
              <a:t>Check </a:t>
            </a:r>
            <a:r>
              <a:rPr lang="fr-FR" sz="2400" dirty="0" err="1"/>
              <a:t>your</a:t>
            </a:r>
            <a:r>
              <a:rPr lang="fr-FR" sz="2400" dirty="0"/>
              <a:t> balance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0DD45-0044-4F1B-8B07-613725199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2412557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Click </a:t>
            </a:r>
            <a:r>
              <a:rPr lang="en-US" sz="2000" dirty="0"/>
              <a:t>on the absence button</a:t>
            </a:r>
            <a:endParaRPr lang="fr-FR" sz="2000" dirty="0"/>
          </a:p>
          <a:p>
            <a:r>
              <a:rPr lang="fr-FR" sz="2000" dirty="0" err="1"/>
              <a:t>Then</a:t>
            </a:r>
            <a:r>
              <a:rPr lang="fr-FR" sz="2000" dirty="0"/>
              <a:t> on the </a:t>
            </a:r>
            <a:r>
              <a:rPr lang="fr-FR" sz="2000" dirty="0">
                <a:solidFill>
                  <a:schemeClr val="accent2"/>
                </a:solidFill>
              </a:rPr>
              <a:t>Dashboard</a:t>
            </a:r>
          </a:p>
          <a:p>
            <a:r>
              <a:rPr lang="en-US" sz="2000" dirty="0"/>
              <a:t>You also have a </a:t>
            </a:r>
            <a:r>
              <a:rPr lang="en-US" sz="2000" dirty="0">
                <a:solidFill>
                  <a:schemeClr val="accent6"/>
                </a:solidFill>
              </a:rPr>
              <a:t>history</a:t>
            </a:r>
            <a:r>
              <a:rPr lang="en-US" sz="2000" dirty="0"/>
              <a:t> just at the bottom of your page!</a:t>
            </a:r>
          </a:p>
        </p:txBody>
      </p:sp>
      <p:pic>
        <p:nvPicPr>
          <p:cNvPr id="9" name="Image 8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5FBF7D89-7CBD-4631-B526-F78EC4E6C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88" y="314632"/>
            <a:ext cx="1504335" cy="1504335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14084F4-595B-457E-908C-F8BBDC350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04" y="1455577"/>
            <a:ext cx="6307494" cy="3867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19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353</Words>
  <Application>Microsoft Office PowerPoint</Application>
  <PresentationFormat>Grand écran</PresentationFormat>
  <Paragraphs>64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Corbel</vt:lpstr>
      <vt:lpstr>Roboto</vt:lpstr>
      <vt:lpstr>Wingdings</vt:lpstr>
      <vt:lpstr>Parallaxe</vt:lpstr>
      <vt:lpstr>Vacation pay software ManaTime</vt:lpstr>
      <vt:lpstr>Recommended browsers</vt:lpstr>
      <vt:lpstr>Disadvised browsers</vt:lpstr>
      <vt:lpstr>Install it on your iPhone / iPad</vt:lpstr>
      <vt:lpstr>Install it on your Android / Tablet</vt:lpstr>
      <vt:lpstr>Available on all devices !</vt:lpstr>
      <vt:lpstr>Login to our website http://www.manatime.com/</vt:lpstr>
      <vt:lpstr>Enter your Ids</vt:lpstr>
      <vt:lpstr>Check your balance</vt:lpstr>
      <vt:lpstr>Apply for a leave of absence</vt:lpstr>
      <vt:lpstr>Another method in GIF !</vt:lpstr>
      <vt:lpstr>Your request is awaiting processing.</vt:lpstr>
      <vt:lpstr>Deposit an extra hour / Recovery</vt:lpstr>
      <vt:lpstr>Start &amp; Stop (Virtual Pointer)</vt:lpstr>
      <vt:lpstr>Face Tracking  (1/2)</vt:lpstr>
      <vt:lpstr>Continuation of the Process (2/2)</vt:lpstr>
      <vt:lpstr>The third option!</vt:lpstr>
      <vt:lpstr>Expense reports</vt:lpstr>
      <vt:lpstr>Ticket reports (GIF)</vt:lpstr>
      <vt:lpstr>Sponsorship / Awards (GIF)</vt:lpstr>
      <vt:lpstr>Online support</vt:lpstr>
      <vt:lpstr>Help (FAQ and Online Chat)</vt:lpstr>
      <vt:lpstr>Contact Us </vt:lpstr>
      <vt:lpstr>And that's it, it's already the end...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Logiciel Congés Payés  ManaTime</dc:title>
  <dc:creator>Alexandre TECHER</dc:creator>
  <cp:lastModifiedBy>Alexandre TECHER</cp:lastModifiedBy>
  <cp:revision>51</cp:revision>
  <dcterms:created xsi:type="dcterms:W3CDTF">2020-09-11T13:43:31Z</dcterms:created>
  <dcterms:modified xsi:type="dcterms:W3CDTF">2020-09-17T14:46:44Z</dcterms:modified>
</cp:coreProperties>
</file>