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2" r:id="rId3"/>
    <p:sldId id="259" r:id="rId4"/>
    <p:sldId id="260" r:id="rId5"/>
    <p:sldId id="287" r:id="rId6"/>
    <p:sldId id="262" r:id="rId7"/>
    <p:sldId id="263" r:id="rId8"/>
    <p:sldId id="284" r:id="rId9"/>
    <p:sldId id="264" r:id="rId10"/>
    <p:sldId id="265" r:id="rId11"/>
    <p:sldId id="280" r:id="rId12"/>
    <p:sldId id="266" r:id="rId13"/>
    <p:sldId id="267" r:id="rId14"/>
    <p:sldId id="288" r:id="rId15"/>
    <p:sldId id="289" r:id="rId16"/>
    <p:sldId id="274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58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677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6359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296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333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698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1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295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32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46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743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898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10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969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5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3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82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6C1D4F0-6E33-4149-9C06-A305E460E885}" type="datetimeFigureOut">
              <a:rPr lang="fr-FR" smtClean="0"/>
              <a:t>15/04/2021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2AD3975-9A66-45E3-A455-4BE416A291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096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https://media.giphy.com/media/kcxvlSABIgLOYwYE1n/source.m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manatim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0B6210-BBF1-4A7B-A3AA-5B33F7D451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400" b="0" i="0" dirty="0">
                <a:solidFill>
                  <a:srgbClr val="03030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Logiciel Congés </a:t>
            </a:r>
            <a:r>
              <a:rPr lang="fr-FR" sz="440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Payés</a:t>
            </a:r>
            <a:r>
              <a:rPr lang="fr-FR" sz="4400" b="0" i="0" dirty="0">
                <a:solidFill>
                  <a:srgbClr val="03030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lang="fr-FR" sz="4400" b="0" i="0" dirty="0" err="1">
                <a:solidFill>
                  <a:srgbClr val="0070C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ManaTime</a:t>
            </a:r>
            <a:endParaRPr lang="fr-FR" sz="4400" dirty="0">
              <a:solidFill>
                <a:srgbClr val="0070C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79BD83-8888-47DF-A76F-59845BD8D5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Bien débuter (Utilisateur)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34C3425-B0BC-465C-8B0D-A5EA4BCF5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D00B752-AE4A-45CA-B8E4-DED4F7ED9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199" y="1380068"/>
            <a:ext cx="114387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4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DB2BFC-0560-4592-9D29-35C6BDD9D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978692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/>
              <a:t>Faire sa demande de congés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91855D1-91C0-46EE-ACB0-6F2181DB7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336" y="2666999"/>
            <a:ext cx="5486687" cy="3124201"/>
          </a:xfrm>
        </p:spPr>
        <p:txBody>
          <a:bodyPr anchor="t">
            <a:normAutofit/>
          </a:bodyPr>
          <a:lstStyle/>
          <a:p>
            <a:r>
              <a:rPr lang="fr-FR" b="1" dirty="0"/>
              <a:t>Cliquez</a:t>
            </a:r>
            <a:r>
              <a:rPr lang="fr-FR" dirty="0"/>
              <a:t> sur le bouton  </a:t>
            </a:r>
          </a:p>
          <a:p>
            <a:r>
              <a:rPr lang="fr-FR" b="1" dirty="0"/>
              <a:t>Remplissez</a:t>
            </a:r>
            <a:r>
              <a:rPr lang="fr-FR" dirty="0"/>
              <a:t> maintenant votre demande et enregistrez.</a:t>
            </a:r>
          </a:p>
          <a:p>
            <a:r>
              <a:rPr lang="fr-FR" dirty="0"/>
              <a:t>Une fois votre demande enregistrée, elle sera </a:t>
            </a:r>
            <a:r>
              <a:rPr lang="fr-FR" b="1" dirty="0"/>
              <a:t>automatiquement</a:t>
            </a:r>
            <a:r>
              <a:rPr lang="fr-FR" dirty="0"/>
              <a:t> envoyée au responsable de votre service.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480889-C62A-42C0-B9C5-997C2BDFE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096" y="2738437"/>
            <a:ext cx="1662204" cy="352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FF3368-797F-487C-AEB1-7A6F1C830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106" y="2738436"/>
            <a:ext cx="111745" cy="3524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BBFD2D0-4138-4857-9722-FCC5561728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738436"/>
            <a:ext cx="4357711" cy="241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E28600E-00DE-46BF-A2BC-ED23DDCC87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17" y="-631052"/>
            <a:ext cx="3847096" cy="394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48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58474-D03C-4F38-A472-8CAD53F0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4468" y="1194183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/>
              <a:t>Une autre méthode en </a:t>
            </a:r>
            <a:r>
              <a:rPr lang="fr-FR" dirty="0">
                <a:solidFill>
                  <a:schemeClr val="accent6"/>
                </a:solidFill>
              </a:rPr>
              <a:t>GIF</a:t>
            </a:r>
            <a:r>
              <a:rPr lang="fr-FR" dirty="0"/>
              <a:t> !</a:t>
            </a:r>
          </a:p>
        </p:txBody>
      </p:sp>
      <p:pic>
        <p:nvPicPr>
          <p:cNvPr id="19" name="Espace réservé du contenu 15" descr="Une image contenant capture d’écran, moniteur, ordinateur&#10;&#10;Description générée avec un niveau de confiance très élevé">
            <a:hlinkClick r:id="rId2"/>
            <a:extLst>
              <a:ext uri="{FF2B5EF4-FFF2-40B4-BE49-F238E27FC236}">
                <a16:creationId xmlns:a16="http://schemas.microsoft.com/office/drawing/2014/main" id="{D84615A1-3857-4ECB-8786-6C66F139A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825" y="2943225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Image 22" descr="Une image contenant capture d’écran, moniteur, téléphone&#10;&#10;Description générée avec un niveau de confiance très élevé">
            <a:extLst>
              <a:ext uri="{FF2B5EF4-FFF2-40B4-BE49-F238E27FC236}">
                <a16:creationId xmlns:a16="http://schemas.microsoft.com/office/drawing/2014/main" id="{AEFBA83F-7903-401C-87B2-4C991A9EF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92" y="2943225"/>
            <a:ext cx="4168984" cy="25717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 26" descr="Une image contenant lumière, ordinateur, horloge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4E7C5358-F249-4603-97E0-EA39DBDAAC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9" y="145025"/>
            <a:ext cx="1752599" cy="175259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8CE945AC-D1B0-4DA1-ADB6-2187C5D4F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210" y="1742636"/>
            <a:ext cx="409576" cy="15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21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3EA0B1-6921-4C81-9198-5384ED66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350425"/>
            <a:ext cx="5747778" cy="17525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dirty="0"/>
              <a:t>Votre demande est en attente de traitement.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95B06-DEC1-4E8D-A9E6-71C8FB8C0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2666999"/>
            <a:ext cx="5747778" cy="31242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Vous pouvez maintenant constater que votre tableau de bord a bougé.</a:t>
            </a:r>
          </a:p>
          <a:p>
            <a:pPr>
              <a:buFont typeface="Wingdings" panose="05000000000000000000" pitchFamily="2" charset="2"/>
              <a:buChar char="v"/>
            </a:pPr>
            <a:endParaRPr lang="fr-FR" dirty="0"/>
          </a:p>
          <a:p>
            <a:pPr>
              <a:buFont typeface="Wingdings" panose="05000000000000000000" pitchFamily="2" charset="2"/>
              <a:buChar char="v"/>
            </a:pPr>
            <a:r>
              <a:rPr lang="fr-FR" dirty="0"/>
              <a:t> Vous pouvez aussi consulter toutes vos demandes sur la page recherche.</a:t>
            </a:r>
          </a:p>
        </p:txBody>
      </p:sp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8BCF29A6-AD7F-4A8C-AE4C-A954BD7D9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5" y="667512"/>
            <a:ext cx="3950079" cy="2211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C810AE-CF87-4A44-9AB8-B9006703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754" y="211839"/>
            <a:ext cx="1004888" cy="11385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80FCFE-B591-4A1C-8EB3-3E9826F778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254" y="3410712"/>
            <a:ext cx="3950080" cy="2280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437139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BA0A8-09D4-46D0-9410-A590D29D4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621940"/>
            <a:ext cx="10018713" cy="1752599"/>
          </a:xfrm>
        </p:spPr>
        <p:txBody>
          <a:bodyPr/>
          <a:lstStyle/>
          <a:p>
            <a:r>
              <a:rPr lang="fr-FR" dirty="0"/>
              <a:t>Déposer une heure Supp / Récup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04B76-032B-486C-B998-661AC2A5D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8429" y="1343074"/>
            <a:ext cx="6278564" cy="2552700"/>
          </a:xfrm>
        </p:spPr>
        <p:txBody>
          <a:bodyPr>
            <a:normAutofit/>
          </a:bodyPr>
          <a:lstStyle/>
          <a:p>
            <a:r>
              <a:rPr lang="fr-FR" dirty="0"/>
              <a:t>Cliquez sur la flèche à droite du bouton « </a:t>
            </a:r>
            <a:r>
              <a:rPr lang="fr-FR" dirty="0">
                <a:solidFill>
                  <a:schemeClr val="accent2"/>
                </a:solidFill>
              </a:rPr>
              <a:t>Ajouter</a:t>
            </a:r>
            <a:r>
              <a:rPr lang="fr-FR" dirty="0"/>
              <a:t> » et choisissez heure supp. ou heure récup.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6E1BA8-E1CA-4AF7-8DF0-3E3EB9FA2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776" y="3649727"/>
            <a:ext cx="1722174" cy="155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A3E3A362-4678-4F05-AE8F-D00AACAA67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150" y="1723949"/>
            <a:ext cx="2505425" cy="1790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4FD18FE0-DF72-40E5-BEEB-5559B81B3C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4494424"/>
            <a:ext cx="2914650" cy="185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DBEC6EE-85A3-4990-BBA5-571F8BA44B33}"/>
              </a:ext>
            </a:extLst>
          </p:cNvPr>
          <p:cNvSpPr txBox="1"/>
          <p:nvPr/>
        </p:nvSpPr>
        <p:spPr>
          <a:xfrm>
            <a:off x="3138429" y="3457343"/>
            <a:ext cx="646277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fr-FR" sz="2400" dirty="0"/>
              <a:t>Vous pouvez aussi cliquer sur </a:t>
            </a:r>
            <a:r>
              <a:rPr lang="fr-FR" sz="2400" dirty="0">
                <a:solidFill>
                  <a:srgbClr val="FFC000"/>
                </a:solidFill>
              </a:rPr>
              <a:t>heure</a:t>
            </a:r>
            <a:r>
              <a:rPr lang="fr-FR" sz="2400" dirty="0"/>
              <a:t> /  </a:t>
            </a:r>
            <a:r>
              <a:rPr lang="fr-FR" sz="2400" dirty="0">
                <a:solidFill>
                  <a:schemeClr val="accent5"/>
                </a:solidFill>
              </a:rPr>
              <a:t>Ajout heure récup / supp </a:t>
            </a:r>
            <a:r>
              <a:rPr lang="fr-FR" sz="2400" dirty="0"/>
              <a:t>dans votre barre de menu.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C02-7AA2-40AA-93CE-625D194EEF3B}"/>
              </a:ext>
            </a:extLst>
          </p:cNvPr>
          <p:cNvSpPr/>
          <p:nvPr/>
        </p:nvSpPr>
        <p:spPr>
          <a:xfrm>
            <a:off x="5305425" y="5514925"/>
            <a:ext cx="6105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Arial" panose="020B0604020202020204" pitchFamily="34" charset="0"/>
              </a:rPr>
              <a:t>Remplissez ensuite votre formulaire, </a:t>
            </a:r>
            <a:r>
              <a:rPr lang="fr-FR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enregistrez</a:t>
            </a:r>
            <a:r>
              <a:rPr lang="fr-FR" sz="2000" dirty="0">
                <a:latin typeface="Arial" panose="020B0604020202020204" pitchFamily="34" charset="0"/>
              </a:rPr>
              <a:t> votre demande, elle sera validée par votre responsable.</a:t>
            </a:r>
            <a:endParaRPr lang="fr-FR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8273E8-E52D-4011-8298-1AF2354C4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31" y="-670701"/>
            <a:ext cx="3496070" cy="358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0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EFCD2-C4CD-4DAB-9452-742E5AD54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81" y="977841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Start &amp; </a:t>
            </a:r>
            <a:r>
              <a:rPr lang="fr-FR" sz="3600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Stop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(Pointeuse virtuelle 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554C9E-C961-4984-A511-C17D863B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155" y="2954371"/>
            <a:ext cx="3959211" cy="2625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82F7C3-353B-4683-A77D-B601D114C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133725"/>
            <a:ext cx="5486687" cy="3124201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Dirigez-vous sur l’onglet « Présence » puis « Ajouter »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Commentez (si besoin) et cliquez sur </a:t>
            </a:r>
            <a:r>
              <a:rPr lang="fr-FR" sz="2000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Start</a:t>
            </a:r>
            <a:r>
              <a:rPr lang="fr-FR" sz="2000" dirty="0">
                <a:solidFill>
                  <a:schemeClr val="accent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r>
              <a:rPr lang="fr-FR" sz="2000" dirty="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                      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Ou appuyez sur celui en haut à gauche:</a:t>
            </a:r>
          </a:p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E16E23-A808-4339-AEBF-3DF3C32A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451" y="5429187"/>
            <a:ext cx="3362794" cy="46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5C0AD9D-F853-4536-ACBE-D6C54E536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FA460D6-07A4-4FEA-9A35-FB6F30751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163" y="1202240"/>
            <a:ext cx="1272164" cy="12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1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F84061-8503-4587-B44C-65F06E7E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702905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 Face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sz="3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Tracking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  (1/2)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4B219A-0536-43E2-981C-FC6522C8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1" y="1280625"/>
            <a:ext cx="10018713" cy="3124201"/>
          </a:xfrm>
        </p:spPr>
        <p:txBody>
          <a:bodyPr/>
          <a:lstStyle/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Placez-vous devant votre espace photo (lien envoyé, tablette, PC, etc…)</a:t>
            </a:r>
          </a:p>
          <a:p>
            <a:endParaRPr lang="fr-FR" dirty="0"/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Prenez vous en photo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D4162E1-F95B-4B5B-A67F-0EF1E5D32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52" y="200605"/>
            <a:ext cx="1217648" cy="1217648"/>
          </a:xfrm>
          <a:prstGeom prst="rect">
            <a:avLst/>
          </a:prstGeom>
        </p:spPr>
      </p:pic>
      <p:pic>
        <p:nvPicPr>
          <p:cNvPr id="17" name="Image 1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DA24F802-85A9-4B9B-9563-FC4CF4F8A3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9" t="-4279" r="-1685" b="-2165"/>
          <a:stretch/>
        </p:blipFill>
        <p:spPr>
          <a:xfrm>
            <a:off x="5298786" y="2957804"/>
            <a:ext cx="2389759" cy="2628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21" descr="Une image contenant signe, horloge&#10;&#10;Description générée avec un niveau de confiance très élevé">
            <a:extLst>
              <a:ext uri="{FF2B5EF4-FFF2-40B4-BE49-F238E27FC236}">
                <a16:creationId xmlns:a16="http://schemas.microsoft.com/office/drawing/2014/main" id="{EA16FAC3-BF36-447A-893E-7F2EB4707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30" y="3613530"/>
            <a:ext cx="553986" cy="480553"/>
          </a:xfrm>
          <a:prstGeom prst="rect">
            <a:avLst/>
          </a:prstGeom>
        </p:spPr>
      </p:pic>
      <p:pic>
        <p:nvPicPr>
          <p:cNvPr id="30" name="Image 29" descr="Une image contenant tasse, table, intérieur, café&#10;&#10;Description générée avec un niveau de confiance très élevé">
            <a:extLst>
              <a:ext uri="{FF2B5EF4-FFF2-40B4-BE49-F238E27FC236}">
                <a16:creationId xmlns:a16="http://schemas.microsoft.com/office/drawing/2014/main" id="{C4ABF847-F186-44FC-86C0-44DEF60B1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557" y="3510449"/>
            <a:ext cx="686718" cy="686718"/>
          </a:xfrm>
          <a:prstGeom prst="rect">
            <a:avLst/>
          </a:prstGeom>
        </p:spPr>
      </p:pic>
      <p:pic>
        <p:nvPicPr>
          <p:cNvPr id="32" name="Image 31" descr="Une image contenant signe, dessin, horloge&#10;&#10;Description générée avec un niveau de confiance très élevé">
            <a:extLst>
              <a:ext uri="{FF2B5EF4-FFF2-40B4-BE49-F238E27FC236}">
                <a16:creationId xmlns:a16="http://schemas.microsoft.com/office/drawing/2014/main" id="{873FC71A-3081-4D23-99B9-FE28E4D0EA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287" y="3510448"/>
            <a:ext cx="699436" cy="68671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B86CCBE2-3072-4598-8811-0ACC3FA025A9}"/>
              </a:ext>
            </a:extLst>
          </p:cNvPr>
          <p:cNvSpPr txBox="1"/>
          <p:nvPr/>
        </p:nvSpPr>
        <p:spPr>
          <a:xfrm>
            <a:off x="8305773" y="4306596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Supprimer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C73E216-8DF1-4A87-9AE6-9588D2BC330B}"/>
              </a:ext>
            </a:extLst>
          </p:cNvPr>
          <p:cNvSpPr txBox="1"/>
          <p:nvPr/>
        </p:nvSpPr>
        <p:spPr>
          <a:xfrm>
            <a:off x="10037592" y="4325370"/>
            <a:ext cx="1961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Valider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2F09A0-3A43-4DDA-82AC-843F242CC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E270FBC-5582-42BC-967B-E8104FDFA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1" y="2801174"/>
            <a:ext cx="4378233" cy="286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3F319098-88E9-4640-83E9-D9E00179C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410" y="2801174"/>
            <a:ext cx="4378234" cy="286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7D61302-E067-4533-A1D8-612257D5971C}"/>
              </a:ext>
            </a:extLst>
          </p:cNvPr>
          <p:cNvSpPr txBox="1"/>
          <p:nvPr/>
        </p:nvSpPr>
        <p:spPr>
          <a:xfrm>
            <a:off x="3052045" y="2286000"/>
            <a:ext cx="800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Cliquez sur     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0354E2F-C3E5-4FF6-9713-58F5186D57C0}"/>
              </a:ext>
            </a:extLst>
          </p:cNvPr>
          <p:cNvSpPr txBox="1"/>
          <p:nvPr/>
        </p:nvSpPr>
        <p:spPr>
          <a:xfrm>
            <a:off x="6662249" y="2286000"/>
            <a:ext cx="8004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Poppins" panose="00000500000000000000" pitchFamily="2" charset="0"/>
                <a:cs typeface="Poppins" panose="00000500000000000000" pitchFamily="2" charset="0"/>
              </a:rPr>
              <a:t>C’est la fin ! Reprenez vous en photo et </a:t>
            </a:r>
          </a:p>
        </p:txBody>
      </p:sp>
      <p:pic>
        <p:nvPicPr>
          <p:cNvPr id="11" name="Image 10" descr="Une image contenant signe, herbe&#10;&#10;Description générée avec un niveau de confiance très élevé">
            <a:extLst>
              <a:ext uri="{FF2B5EF4-FFF2-40B4-BE49-F238E27FC236}">
                <a16:creationId xmlns:a16="http://schemas.microsoft.com/office/drawing/2014/main" id="{CA251D48-AE9B-49A7-8C4A-9A14F51B0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615" y="2311977"/>
            <a:ext cx="640636" cy="286600"/>
          </a:xfrm>
          <a:prstGeom prst="rect">
            <a:avLst/>
          </a:prstGeom>
        </p:spPr>
      </p:pic>
      <p:pic>
        <p:nvPicPr>
          <p:cNvPr id="13" name="Image 12" descr="Une image contenant dessin, alimentation&#10;&#10;Description générée avec un niveau de confiance très élevé">
            <a:extLst>
              <a:ext uri="{FF2B5EF4-FFF2-40B4-BE49-F238E27FC236}">
                <a16:creationId xmlns:a16="http://schemas.microsoft.com/office/drawing/2014/main" id="{CFF4E28D-52FF-4AFC-827D-50C8A8B358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22" y="2311977"/>
            <a:ext cx="626631" cy="28660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CE68B81-08A7-46A8-96B4-9B341602D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258" y="718067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Suite du </a:t>
            </a:r>
            <a:r>
              <a:rPr lang="fr-FR" sz="3600" dirty="0">
                <a:solidFill>
                  <a:srgbClr val="D71DA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(2/2)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B54530-360D-480D-98CC-36120AE55F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44412BD-B94C-4557-A0C7-FF08287F55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0" y="-534492"/>
            <a:ext cx="2774588" cy="28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4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2584A1-2D3B-4831-B732-46CF96CC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9399" y="4625788"/>
            <a:ext cx="7413623" cy="835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La troisième option !</a:t>
            </a:r>
          </a:p>
        </p:txBody>
      </p:sp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26A1CE5-230B-4072-BBE9-4ED51ADC9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-2103" r="1536" b="-657"/>
          <a:stretch/>
        </p:blipFill>
        <p:spPr>
          <a:xfrm>
            <a:off x="3967843" y="608014"/>
            <a:ext cx="7487555" cy="3728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AB544C8-27C5-4E07-BB33-4E4962DD0695}"/>
              </a:ext>
            </a:extLst>
          </p:cNvPr>
          <p:cNvSpPr txBox="1"/>
          <p:nvPr/>
        </p:nvSpPr>
        <p:spPr>
          <a:xfrm>
            <a:off x="6630990" y="5461005"/>
            <a:ext cx="514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Remplissez les champs.</a:t>
            </a:r>
            <a:endParaRPr lang="fr-FR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Enregistrez</a:t>
            </a: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endParaRPr lang="en-US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B6C59D-FDC3-4C7B-BD09-671138E92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5A952B-A382-4A6E-B8EE-01DF9728E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072" y="3801763"/>
            <a:ext cx="2622284" cy="269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C08F76-92B9-4BAF-95E6-FE623CD8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186" y="536706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Les notes de frais</a:t>
            </a:r>
          </a:p>
        </p:txBody>
      </p:sp>
      <p:pic>
        <p:nvPicPr>
          <p:cNvPr id="5" name="Espace réservé du contenu 4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B990DC28-A7A8-47AF-BB3D-77CDF000F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76525"/>
            <a:ext cx="45720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04B7F3A9-B392-4E50-BC05-37707F2B7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87" y="3126489"/>
            <a:ext cx="4996512" cy="167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D2DF7650-B038-4B2E-A867-F9B959CCA696}"/>
              </a:ext>
            </a:extLst>
          </p:cNvPr>
          <p:cNvSpPr txBox="1">
            <a:spLocks/>
          </p:cNvSpPr>
          <p:nvPr/>
        </p:nvSpPr>
        <p:spPr>
          <a:xfrm>
            <a:off x="-1199357" y="137389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Ajoutez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FD3A8B3-8C42-443C-BFAA-F8C9B20E13EB}"/>
              </a:ext>
            </a:extLst>
          </p:cNvPr>
          <p:cNvSpPr txBox="1">
            <a:spLocks/>
          </p:cNvSpPr>
          <p:nvPr/>
        </p:nvSpPr>
        <p:spPr>
          <a:xfrm>
            <a:off x="4138286" y="1902086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Recherchez</a:t>
            </a:r>
            <a:endParaRPr lang="fr-FR" sz="2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4" name="Image 13" descr="Une image contenant lampe&#10;&#10;Description générée avec un niveau de confiance très élevé">
            <a:extLst>
              <a:ext uri="{FF2B5EF4-FFF2-40B4-BE49-F238E27FC236}">
                <a16:creationId xmlns:a16="http://schemas.microsoft.com/office/drawing/2014/main" id="{321E2878-0943-4ECF-9CB8-1FAF072A30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462" y="133547"/>
            <a:ext cx="1085849" cy="1085849"/>
          </a:xfrm>
          <a:prstGeom prst="rect">
            <a:avLst/>
          </a:prstGeo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9E855C83-3835-415F-8405-3F98FF3DE34C}"/>
              </a:ext>
            </a:extLst>
          </p:cNvPr>
          <p:cNvSpPr txBox="1">
            <a:spLocks/>
          </p:cNvSpPr>
          <p:nvPr/>
        </p:nvSpPr>
        <p:spPr>
          <a:xfrm>
            <a:off x="4138285" y="423621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400" dirty="0">
                <a:latin typeface="Roboto"/>
              </a:rPr>
              <a:t>*Vous accédez directement à cette page après la première étape.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6D9B575E-F334-4008-A1BC-D62C764C3EBE}"/>
              </a:ext>
            </a:extLst>
          </p:cNvPr>
          <p:cNvSpPr txBox="1">
            <a:spLocks/>
          </p:cNvSpPr>
          <p:nvPr/>
        </p:nvSpPr>
        <p:spPr>
          <a:xfrm>
            <a:off x="-1199357" y="456869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*GIF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83F001-B816-4F28-9E3C-BF0A96C505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6A22E0-929E-40FC-B52E-FD5BE28F15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082400" y="2532294"/>
            <a:ext cx="504679" cy="50467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2C0BE5-5BFF-43BC-B6D1-574EB3536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156" y="2095000"/>
            <a:ext cx="294685" cy="29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12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8A50A1-3862-4394-8F05-68CD93804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762000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Ajouter un </a:t>
            </a:r>
            <a:r>
              <a:rPr lang="fr-FR" sz="3600" dirty="0">
                <a:solidFill>
                  <a:srgbClr val="FFC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Ticket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(GIF)</a:t>
            </a:r>
          </a:p>
        </p:txBody>
      </p:sp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FBDA885D-BE2E-49A7-B805-04499D51B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315" y="2322414"/>
            <a:ext cx="4695235" cy="288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5327B25A-14E2-4C1D-A1F0-8CF43BB32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935" y="2322414"/>
            <a:ext cx="4913662" cy="2880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1121330-FE12-4023-AA56-17ACC5BE8DFD}"/>
              </a:ext>
            </a:extLst>
          </p:cNvPr>
          <p:cNvSpPr txBox="1">
            <a:spLocks/>
          </p:cNvSpPr>
          <p:nvPr/>
        </p:nvSpPr>
        <p:spPr>
          <a:xfrm>
            <a:off x="-1018382" y="4473445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400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0ABFF61C-0BD1-4C79-8769-474492ACF6D0}"/>
              </a:ext>
            </a:extLst>
          </p:cNvPr>
          <p:cNvSpPr txBox="1">
            <a:spLocks/>
          </p:cNvSpPr>
          <p:nvPr/>
        </p:nvSpPr>
        <p:spPr>
          <a:xfrm>
            <a:off x="4062412" y="4473444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fr-FR" sz="1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FDB092-5358-40B0-A6D7-26DD6D1A17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8810EBD-8653-448C-A77A-37B1C22594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98" y="-757189"/>
            <a:ext cx="3258734" cy="334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4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799"/>
            <a:ext cx="10018713" cy="1752599"/>
          </a:xfrm>
        </p:spPr>
        <p:txBody>
          <a:bodyPr>
            <a:norm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Les navigateurs conseillés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99994F-2E61-4315-90B8-0A363A5AA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831" y="2822713"/>
            <a:ext cx="2278710" cy="227871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07F0F6-A372-4DB7-966F-E9C622BB6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32" y="2822713"/>
            <a:ext cx="2164535" cy="22348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D3AA60-D152-48F1-987C-91199B28B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459" y="2822713"/>
            <a:ext cx="2278710" cy="227871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769F78C-CB1F-41D8-ACC0-0E2548B306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75" y="1161355"/>
            <a:ext cx="685694" cy="67426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03166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Google Chrome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Firefox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04529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Safari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EB3AD1F-7A4F-4EE7-BBDB-57522B96E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81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828AD1-5599-4B4F-B76F-1D49C5DB0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952500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Parrainage / Récompenses (</a:t>
            </a:r>
            <a:r>
              <a:rPr lang="fr-FR" sz="3600" dirty="0">
                <a:solidFill>
                  <a:schemeClr val="accent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GIF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18A8CF5B-7540-4530-8A61-BA3E2C8D1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17" y="2703375"/>
            <a:ext cx="5354493" cy="2899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045D13-2B95-4A82-8ED4-3A3DCE17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AEAC4E-9900-467D-AE72-1F840A5AA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86" y="64767"/>
            <a:ext cx="2287353" cy="135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20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4029FB-D9D4-49CE-A78B-4EEED7DBF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Assistance en ligne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BDF03D0-7ED8-4689-BAAB-EDB74BA1BF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666" y="4248152"/>
            <a:ext cx="2210108" cy="120984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AE0A80-38DF-4A60-9124-7FDFEB1AA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829" y="2298277"/>
            <a:ext cx="7305675" cy="140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183EDC4-AF61-41D2-9DBB-C0C1137FF3C5}"/>
              </a:ext>
            </a:extLst>
          </p:cNvPr>
          <p:cNvSpPr txBox="1"/>
          <p:nvPr/>
        </p:nvSpPr>
        <p:spPr>
          <a:xfrm>
            <a:off x="1959772" y="4248152"/>
            <a:ext cx="7477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Cliquez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sur le « ?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latin typeface="Poppins" panose="00000500000000000000" pitchFamily="2" charset="0"/>
                <a:cs typeface="Poppins" panose="00000500000000000000" pitchFamily="2" charset="0"/>
              </a:rPr>
              <a:t>Choisissez</a:t>
            </a:r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 ce que vous souhaitez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7DC4D9B-43AF-4013-A60C-F53D64677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726324"/>
            <a:ext cx="1323975" cy="13239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29913BD-CCBB-4CB1-9765-CF165814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2656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4504AA-51F5-4098-92B7-3802A5E8A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735566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Aide (FAQ et Chat en Ligne)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2F0BEF1-E620-4233-A439-559B01773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3" t="-1783"/>
          <a:stretch/>
        </p:blipFill>
        <p:spPr>
          <a:xfrm>
            <a:off x="2309821" y="2552699"/>
            <a:ext cx="4767246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9DC2181-8A21-4894-880B-AC58AD9B0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68" y="2552699"/>
            <a:ext cx="2246786" cy="3124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E0045F3-F12A-4D01-A307-49344F8EABD9}"/>
              </a:ext>
            </a:extLst>
          </p:cNvPr>
          <p:cNvSpPr txBox="1"/>
          <p:nvPr/>
        </p:nvSpPr>
        <p:spPr>
          <a:xfrm>
            <a:off x="4214518" y="5924552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La FAQ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718030-31EF-4F7C-8C17-13F081DB4158}"/>
              </a:ext>
            </a:extLst>
          </p:cNvPr>
          <p:cNvSpPr txBox="1"/>
          <p:nvPr/>
        </p:nvSpPr>
        <p:spPr>
          <a:xfrm>
            <a:off x="8343858" y="5924552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Le chat en ligne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5C1D040-AC43-4708-894E-947ED72CF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3595"/>
            <a:ext cx="1092056" cy="109205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F4151B6-1E9D-4BD1-A6AD-41EAC5AC5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47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549CA1-D175-463B-96F1-65F9EB315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1" y="685799"/>
            <a:ext cx="10018713" cy="1752599"/>
          </a:xfrm>
        </p:spPr>
        <p:txBody>
          <a:bodyPr>
            <a:normAutofit/>
          </a:bodyPr>
          <a:lstStyle/>
          <a:p>
            <a:r>
              <a:rPr lang="fr-FR" sz="3200" dirty="0">
                <a:latin typeface="Poppins" panose="00000500000000000000" pitchFamily="2" charset="0"/>
                <a:cs typeface="Poppins" panose="00000500000000000000" pitchFamily="2" charset="0"/>
              </a:rPr>
              <a:t>Nous contacter 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7CA7E31-F39B-4A08-B0B8-FCF5946986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78" t="-5880" r="-4445" b="-3552"/>
          <a:stretch/>
        </p:blipFill>
        <p:spPr>
          <a:xfrm>
            <a:off x="1447137" y="2728035"/>
            <a:ext cx="3004211" cy="204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468222-FDEF-418A-88E5-2E8C12EDF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4" t="-3079" r="-2311" b="-456"/>
          <a:stretch/>
        </p:blipFill>
        <p:spPr>
          <a:xfrm>
            <a:off x="5150765" y="2724536"/>
            <a:ext cx="3004211" cy="204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0E41A66-E21D-4BE4-9E58-388DF50E4F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4" t="-4362" r="-2690"/>
          <a:stretch/>
        </p:blipFill>
        <p:spPr>
          <a:xfrm>
            <a:off x="8676595" y="2728035"/>
            <a:ext cx="3004210" cy="204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733492-45BB-4F96-916A-1D62720E36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017" y="1076406"/>
            <a:ext cx="971384" cy="971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993337-BF6B-45FB-B8CB-3A5CCD7E9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27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ECC3B-474E-4F35-8693-A731A86F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Et voilà, c’est déjà la fin..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4A86C9B-3DC0-4E13-8F81-54003DC1F3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783" y="2667000"/>
            <a:ext cx="5355771" cy="3124200"/>
          </a:xfrm>
        </p:spPr>
      </p:pic>
      <p:pic>
        <p:nvPicPr>
          <p:cNvPr id="4" name="Image 3" descr="Une image contenant assis, sombre, regardant, portable&#10;&#10;Description générée avec un niveau de confiance très élevé">
            <a:extLst>
              <a:ext uri="{FF2B5EF4-FFF2-40B4-BE49-F238E27FC236}">
                <a16:creationId xmlns:a16="http://schemas.microsoft.com/office/drawing/2014/main" id="{718B7B6B-939B-44E2-80B8-C486BF61B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0034">
            <a:off x="11126398" y="6167582"/>
            <a:ext cx="753252" cy="4429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B87A08-999C-4E5B-B85F-3D33D20C4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0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DD8A4C-6F9B-40B9-8989-DB2BA7BD0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86" y="685437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Les navigateurs déconseillés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CBBB754-37E3-41C6-8406-6B8F8D7D8024}"/>
              </a:ext>
            </a:extLst>
          </p:cNvPr>
          <p:cNvSpPr txBox="1"/>
          <p:nvPr/>
        </p:nvSpPr>
        <p:spPr>
          <a:xfrm>
            <a:off x="2262322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Microsoft Edge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9BFC7BA-8F62-4A60-A807-C4575A9A4903}"/>
              </a:ext>
            </a:extLst>
          </p:cNvPr>
          <p:cNvSpPr txBox="1"/>
          <p:nvPr/>
        </p:nvSpPr>
        <p:spPr>
          <a:xfrm>
            <a:off x="5063220" y="5241306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Opéra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51A2EB1-D47A-4474-A82B-F273E9108A64}"/>
              </a:ext>
            </a:extLst>
          </p:cNvPr>
          <p:cNvSpPr txBox="1"/>
          <p:nvPr/>
        </p:nvSpPr>
        <p:spPr>
          <a:xfrm>
            <a:off x="8133137" y="5258605"/>
            <a:ext cx="2115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Poppins" panose="00000500000000000000" pitchFamily="2" charset="0"/>
                <a:cs typeface="Poppins" panose="00000500000000000000" pitchFamily="2" charset="0"/>
              </a:rPr>
              <a:t>Internet Explorer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CCB697-CA51-4195-BAE6-AB353A4A7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437" y="1218836"/>
            <a:ext cx="1008993" cy="685800"/>
          </a:xfrm>
          <a:prstGeom prst="rect">
            <a:avLst/>
          </a:prstGeom>
        </p:spPr>
      </p:pic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CB2F81D-6756-4853-A56A-4F11C670B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600" y="2971073"/>
            <a:ext cx="2276584" cy="2234847"/>
          </a:xfr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C5E6333-E590-491F-B037-C9C2171D6F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3" y="2683958"/>
            <a:ext cx="3181145" cy="26784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811E43-F28B-4DA3-A2B2-D97F0964A4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86" y="2942113"/>
            <a:ext cx="2335228" cy="21620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84264FC-4E5B-4E16-BC0C-45DD4B9DBA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53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115244-8B5F-46BD-8355-E1B47D280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643" y="861632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L’installer sur votre </a:t>
            </a:r>
            <a:r>
              <a:rPr lang="fr-FR" sz="3600" b="1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iPhone</a:t>
            </a:r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 / iPad</a:t>
            </a:r>
          </a:p>
        </p:txBody>
      </p:sp>
      <p:pic>
        <p:nvPicPr>
          <p:cNvPr id="5" name="Espace réservé du contenu 4" descr="Une image contenant table, téléphone mobile, téléphone, assis&#10;&#10;Description générée avec un niveau de confiance très élevé">
            <a:extLst>
              <a:ext uri="{FF2B5EF4-FFF2-40B4-BE49-F238E27FC236}">
                <a16:creationId xmlns:a16="http://schemas.microsoft.com/office/drawing/2014/main" id="{263FBA22-F349-4B14-91B3-9EE869EA6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227" y="276225"/>
            <a:ext cx="2048261" cy="2196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Image 6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545ACD5-181F-4AAE-A591-1B69C2544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922" y="2710542"/>
            <a:ext cx="1895740" cy="33793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 10" descr="Une image contenant capture d’écran, écran, homme, assis&#10;&#10;Description générée avec un niveau de confiance très élevé">
            <a:extLst>
              <a:ext uri="{FF2B5EF4-FFF2-40B4-BE49-F238E27FC236}">
                <a16:creationId xmlns:a16="http://schemas.microsoft.com/office/drawing/2014/main" id="{A2C43330-5345-4EF9-9515-EA3F124AA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641" y="2617660"/>
            <a:ext cx="1895740" cy="33723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2ADF8F1-5483-4E4D-AADC-7A1394BF4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4" y="3886200"/>
            <a:ext cx="2021634" cy="116875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45545D-500D-4DF8-9907-E9733DD21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610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ED885-3E93-4020-8E9E-CAADDD07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L’installer sur </a:t>
            </a:r>
            <a:r>
              <a:rPr lang="fr-FR" sz="3600" b="1" dirty="0">
                <a:solidFill>
                  <a:srgbClr val="92D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Android</a:t>
            </a:r>
            <a:r>
              <a:rPr lang="fr-FR" sz="3600" b="1" dirty="0">
                <a:latin typeface="Poppins" panose="00000500000000000000" pitchFamily="2" charset="0"/>
                <a:cs typeface="Poppins" panose="00000500000000000000" pitchFamily="2" charset="0"/>
              </a:rPr>
              <a:t> / Tablette</a:t>
            </a:r>
          </a:p>
        </p:txBody>
      </p:sp>
      <p:pic>
        <p:nvPicPr>
          <p:cNvPr id="9" name="Espace réservé du contenu 8" descr="Une image contenant horloge, dessin&#10;&#10;Description générée avec un niveau de confiance très élevé">
            <a:extLst>
              <a:ext uri="{FF2B5EF4-FFF2-40B4-BE49-F238E27FC236}">
                <a16:creationId xmlns:a16="http://schemas.microsoft.com/office/drawing/2014/main" id="{7EA8AF11-5410-4630-A81A-EA5F8257E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010" y="4777302"/>
            <a:ext cx="2069990" cy="2080697"/>
          </a:xfrm>
        </p:spPr>
      </p:pic>
      <p:pic>
        <p:nvPicPr>
          <p:cNvPr id="11" name="Image 10" descr="Une image contenant moniteur, écran, ordinateur, horloge&#10;&#10;Description générée avec un niveau de confiance très élevé">
            <a:extLst>
              <a:ext uri="{FF2B5EF4-FFF2-40B4-BE49-F238E27FC236}">
                <a16:creationId xmlns:a16="http://schemas.microsoft.com/office/drawing/2014/main" id="{799A4F7F-5C1F-454B-A076-124B9AA51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084" y="2471741"/>
            <a:ext cx="1743318" cy="3238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 12" descr="Une image contenant capture d’écran&#10;&#10;Description générée avec un niveau de confiance très élevé">
            <a:extLst>
              <a:ext uri="{FF2B5EF4-FFF2-40B4-BE49-F238E27FC236}">
                <a16:creationId xmlns:a16="http://schemas.microsoft.com/office/drawing/2014/main" id="{24BEB44F-E785-4C6D-902C-22956066D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90" y="2471741"/>
            <a:ext cx="1867161" cy="31055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 16" descr="Une image contenant sombre, avion, arbre, clôture&#10;&#10;Description générée avec un niveau de confiance très élevé">
            <a:extLst>
              <a:ext uri="{FF2B5EF4-FFF2-40B4-BE49-F238E27FC236}">
                <a16:creationId xmlns:a16="http://schemas.microsoft.com/office/drawing/2014/main" id="{CDB7FE29-0A23-4E20-AD15-A2F8773A2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02" y="2538425"/>
            <a:ext cx="3105584" cy="31055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A9E30366-2E86-4743-8DF2-22926C742D64}"/>
              </a:ext>
            </a:extLst>
          </p:cNvPr>
          <p:cNvCxnSpPr/>
          <p:nvPr/>
        </p:nvCxnSpPr>
        <p:spPr>
          <a:xfrm>
            <a:off x="3132814" y="5096786"/>
            <a:ext cx="818984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AC7383A-075D-467A-ADFE-B5F68B38C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372" y="5388130"/>
            <a:ext cx="678190" cy="20263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348107-7AFF-48A1-A573-B0DE2F1462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1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823AC9-303F-4C58-B28D-C8FE82850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Disponible sur tous les appareils !</a:t>
            </a:r>
          </a:p>
        </p:txBody>
      </p:sp>
      <p:pic>
        <p:nvPicPr>
          <p:cNvPr id="9" name="Espace réservé du contenu 8" descr="Une image contenant moniteur, ordinateur, équipement électronique, assis&#10;&#10;Description générée avec un niveau de confiance très élevé">
            <a:extLst>
              <a:ext uri="{FF2B5EF4-FFF2-40B4-BE49-F238E27FC236}">
                <a16:creationId xmlns:a16="http://schemas.microsoft.com/office/drawing/2014/main" id="{553776F7-3FD4-461E-B47A-1BE7E9C60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86" y="2713653"/>
            <a:ext cx="5938561" cy="31242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DBE8D70-63F4-472A-AB57-0E3ED3FC5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88" y="4111290"/>
            <a:ext cx="1859660" cy="11822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D4E4082-8E0A-491B-B6FF-CD140E876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96" y="4133911"/>
            <a:ext cx="907275" cy="119056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6775DCA-00CE-41B1-86EE-3F0BF055C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718" y="2821357"/>
            <a:ext cx="2858262" cy="122200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A0BC57-A605-43C1-B841-60803C03BB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043363"/>
            <a:ext cx="809738" cy="30484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C7F771E-5C72-4534-8AE1-80BB207C2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043362"/>
            <a:ext cx="809738" cy="30484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BD531A5-1A9B-43E8-8ABE-625F2595F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51" y="4123331"/>
            <a:ext cx="809738" cy="30484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B72EB1FB-B515-41DF-9BD3-0507EAB32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61" y="4123330"/>
            <a:ext cx="809738" cy="3048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5AA7F851-42CB-4C62-8AAB-480C36234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826" y="3783794"/>
            <a:ext cx="809738" cy="304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4C8DE011-386A-4C07-93DF-2A4208E8CF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648" y="4581525"/>
            <a:ext cx="423008" cy="74295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9C67D55-D7DD-46A8-A6B9-C80A83DD1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507558" y="3991589"/>
            <a:ext cx="333422" cy="57158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B7FFBD6-6ADC-46A6-AF14-4701A75C4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336089" y="3992190"/>
            <a:ext cx="333422" cy="5715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AA22DD4-EB30-4F26-BC35-2D36662D7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44239" y="4036786"/>
            <a:ext cx="333422" cy="5715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7BB58CF-F0CB-4694-BE7C-06976B75DE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81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FE76C8-76FE-4D52-8EDB-CC7741DB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Se connecter sur notre site 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  <a:hlinkClick r:id="rId2"/>
              </a:rPr>
              <a:t>http://www.manatime.com/</a:t>
            </a:r>
            <a:endParaRPr lang="fr-FR" sz="36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 3" descr="Une image contenant intérieur, ordinateur, portable, guichet&#10;&#10;Description générée avec un niveau de confiance très élevé">
            <a:extLst>
              <a:ext uri="{FF2B5EF4-FFF2-40B4-BE49-F238E27FC236}">
                <a16:creationId xmlns:a16="http://schemas.microsoft.com/office/drawing/2014/main" id="{EDCE2E0C-2D19-4618-9FE0-620315F31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691551"/>
            <a:ext cx="7648575" cy="2976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0E6C8C5-1554-4479-BD0F-E09C681DB0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610CAB-0F2E-40FF-8E31-D5719867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885824"/>
            <a:ext cx="10018713" cy="1752599"/>
          </a:xfrm>
        </p:spPr>
        <p:txBody>
          <a:bodyPr>
            <a:normAutofit/>
          </a:bodyPr>
          <a:lstStyle/>
          <a:p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Entrez vos </a:t>
            </a:r>
            <a:r>
              <a:rPr lang="fr-FR" sz="36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identifiants</a:t>
            </a:r>
            <a:r>
              <a:rPr lang="fr-FR" sz="3600" dirty="0">
                <a:latin typeface="Poppins" panose="00000500000000000000" pitchFamily="2" charset="0"/>
                <a:cs typeface="Poppins" panose="00000500000000000000" pitchFamily="2" charset="0"/>
              </a:rPr>
              <a:t> !</a:t>
            </a:r>
          </a:p>
        </p:txBody>
      </p:sp>
      <p:pic>
        <p:nvPicPr>
          <p:cNvPr id="4" name="Image 3" descr="Une image contenant horloge, signe&#10;&#10;Description générée avec un niveau de confiance très élevé">
            <a:extLst>
              <a:ext uri="{FF2B5EF4-FFF2-40B4-BE49-F238E27FC236}">
                <a16:creationId xmlns:a16="http://schemas.microsoft.com/office/drawing/2014/main" id="{44459D4D-D0EF-4D62-B680-BB35BCA26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388" y="209549"/>
            <a:ext cx="1352549" cy="13525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D94B7AA-570B-4EF7-897D-7E92648BF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6550860"/>
            <a:ext cx="818984" cy="1855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3A3A91-5C2F-404A-9CA9-8A6CBABF90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" t="-1407" r="-934" b="-264"/>
          <a:stretch/>
        </p:blipFill>
        <p:spPr>
          <a:xfrm>
            <a:off x="3135949" y="2349692"/>
            <a:ext cx="6715429" cy="3265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235220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1E6412-8BB3-42BD-837E-3098DD4B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1162664"/>
            <a:ext cx="3333495" cy="1504335"/>
          </a:xfrm>
        </p:spPr>
        <p:txBody>
          <a:bodyPr>
            <a:normAutofit/>
          </a:bodyPr>
          <a:lstStyle/>
          <a:p>
            <a:r>
              <a:rPr lang="fr-FR" sz="2400" dirty="0">
                <a:latin typeface="Poppins" panose="00000500000000000000" pitchFamily="2" charset="0"/>
                <a:cs typeface="Poppins" panose="00000500000000000000" pitchFamily="2" charset="0"/>
              </a:rPr>
              <a:t>Consulter son solde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F0DD45-0044-4F1B-8B07-613725199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2412558"/>
            <a:ext cx="3389841" cy="2485446"/>
          </a:xfrm>
        </p:spPr>
        <p:txBody>
          <a:bodyPr anchor="t">
            <a:normAutofit fontScale="85000" lnSpcReduction="10000"/>
          </a:bodyPr>
          <a:lstStyle/>
          <a:p>
            <a:r>
              <a:rPr lang="fr-FR" sz="2000" b="1" dirty="0">
                <a:latin typeface="Poppins" panose="00000500000000000000" pitchFamily="2" charset="0"/>
                <a:cs typeface="Poppins" panose="00000500000000000000" pitchFamily="2" charset="0"/>
              </a:rPr>
              <a:t>Cliquez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 sur absence</a:t>
            </a:r>
          </a:p>
          <a:p>
            <a:endParaRPr lang="fr-FR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Puis sur le </a:t>
            </a:r>
            <a:r>
              <a:rPr lang="fr-FR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tableau de bord</a:t>
            </a:r>
          </a:p>
          <a:p>
            <a:endParaRPr lang="fr-FR" sz="2000" dirty="0">
              <a:solidFill>
                <a:schemeClr val="accent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Vous disposez également d ’un </a:t>
            </a:r>
            <a:r>
              <a:rPr lang="fr-FR" sz="2000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historique</a:t>
            </a:r>
            <a:r>
              <a:rPr lang="fr-FR" sz="2000" dirty="0">
                <a:latin typeface="Poppins" panose="00000500000000000000" pitchFamily="2" charset="0"/>
                <a:cs typeface="Poppins" panose="00000500000000000000" pitchFamily="2" charset="0"/>
              </a:rPr>
              <a:t> juste en bas !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1150821-1A31-43B6-9B2A-FD8AFC2ED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71" y="-427325"/>
            <a:ext cx="3099675" cy="31799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CC3A16-7BDF-44F9-BCB1-28257F9F01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20311"/>
            <a:ext cx="5486926" cy="256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4A1D4EB-DD1E-46A3-97D6-390DF15D1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16560"/>
            <a:ext cx="5486926" cy="2560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11910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e">
  <a:themeElements>
    <a:clrScheme name="Parallaxe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e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373</Words>
  <Application>Microsoft Office PowerPoint</Application>
  <PresentationFormat>Grand écran</PresentationFormat>
  <Paragraphs>66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0" baseType="lpstr">
      <vt:lpstr>Arial</vt:lpstr>
      <vt:lpstr>Corbel</vt:lpstr>
      <vt:lpstr>Poppins</vt:lpstr>
      <vt:lpstr>Roboto</vt:lpstr>
      <vt:lpstr>Wingdings</vt:lpstr>
      <vt:lpstr>Parallaxe</vt:lpstr>
      <vt:lpstr>Logiciel Congés Payés  ManaTime</vt:lpstr>
      <vt:lpstr>Les navigateurs conseillés</vt:lpstr>
      <vt:lpstr>Les navigateurs déconseillés</vt:lpstr>
      <vt:lpstr>L’installer sur votre iPhone / iPad</vt:lpstr>
      <vt:lpstr>L’installer sur Android / Tablette</vt:lpstr>
      <vt:lpstr>Disponible sur tous les appareils !</vt:lpstr>
      <vt:lpstr>Se connecter sur notre site http://www.manatime.com/</vt:lpstr>
      <vt:lpstr>Entrez vos identifiants !</vt:lpstr>
      <vt:lpstr>Consulter son solde</vt:lpstr>
      <vt:lpstr>Faire sa demande de congés</vt:lpstr>
      <vt:lpstr>Une autre méthode en GIF !</vt:lpstr>
      <vt:lpstr>Votre demande est en attente de traitement. </vt:lpstr>
      <vt:lpstr>Déposer une heure Supp / Récup</vt:lpstr>
      <vt:lpstr>Start &amp; Stop (Pointeuse virtuelle )</vt:lpstr>
      <vt:lpstr>Le Face Tracking  (1/2)</vt:lpstr>
      <vt:lpstr>Suite du Process (2/2)</vt:lpstr>
      <vt:lpstr>La troisième option !</vt:lpstr>
      <vt:lpstr>Les notes de frais</vt:lpstr>
      <vt:lpstr>Ajouter un Ticket (GIF)</vt:lpstr>
      <vt:lpstr>Parrainage / Récompenses (GIF)</vt:lpstr>
      <vt:lpstr>Assistance en ligne</vt:lpstr>
      <vt:lpstr>Aide (FAQ et Chat en Ligne)</vt:lpstr>
      <vt:lpstr>Nous contacter </vt:lpstr>
      <vt:lpstr>Et voilà, c’est déjà la fin..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Logiciel Congés Payés  ManaTime</dc:title>
  <dc:creator>Alexandre TECHER</dc:creator>
  <cp:lastModifiedBy>Alexandre Techer</cp:lastModifiedBy>
  <cp:revision>37</cp:revision>
  <dcterms:created xsi:type="dcterms:W3CDTF">2020-09-11T13:43:31Z</dcterms:created>
  <dcterms:modified xsi:type="dcterms:W3CDTF">2021-04-15T09:38:42Z</dcterms:modified>
</cp:coreProperties>
</file>