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58" r:id="rId3"/>
    <p:sldId id="259" r:id="rId4"/>
    <p:sldId id="260" r:id="rId5"/>
    <p:sldId id="287" r:id="rId6"/>
    <p:sldId id="262" r:id="rId7"/>
    <p:sldId id="263" r:id="rId8"/>
    <p:sldId id="264" r:id="rId9"/>
    <p:sldId id="280" r:id="rId10"/>
    <p:sldId id="265" r:id="rId11"/>
    <p:sldId id="281" r:id="rId12"/>
    <p:sldId id="282" r:id="rId13"/>
    <p:sldId id="267" r:id="rId14"/>
    <p:sldId id="284" r:id="rId15"/>
    <p:sldId id="288" r:id="rId16"/>
    <p:sldId id="273" r:id="rId17"/>
    <p:sldId id="274" r:id="rId18"/>
    <p:sldId id="275" r:id="rId19"/>
    <p:sldId id="286" r:id="rId20"/>
    <p:sldId id="285" r:id="rId21"/>
    <p:sldId id="277" r:id="rId22"/>
    <p:sldId id="278" r:id="rId23"/>
    <p:sldId id="279" r:id="rId24"/>
    <p:sldId id="269" r:id="rId25"/>
    <p:sldId id="270" r:id="rId26"/>
    <p:sldId id="271" r:id="rId27"/>
    <p:sldId id="272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1DA6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3F0E-A1A7-443C-B474-C83E648F839F}" type="datetimeFigureOut">
              <a:rPr lang="fr-FR" smtClean="0"/>
              <a:t>28/10/2020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B29F-628B-4A17-A156-583C87205B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5816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3F0E-A1A7-443C-B474-C83E648F839F}" type="datetimeFigureOut">
              <a:rPr lang="fr-FR" smtClean="0"/>
              <a:t>28/10/2020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B29F-628B-4A17-A156-583C87205B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4705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3F0E-A1A7-443C-B474-C83E648F839F}" type="datetimeFigureOut">
              <a:rPr lang="fr-FR" smtClean="0"/>
              <a:t>28/10/2020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B29F-628B-4A17-A156-583C87205B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42849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3F0E-A1A7-443C-B474-C83E648F839F}" type="datetimeFigureOut">
              <a:rPr lang="fr-FR" smtClean="0"/>
              <a:t>28/10/2020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B29F-628B-4A17-A156-583C87205B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1875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3F0E-A1A7-443C-B474-C83E648F839F}" type="datetimeFigureOut">
              <a:rPr lang="fr-FR" smtClean="0"/>
              <a:t>28/10/2020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B29F-628B-4A17-A156-583C87205B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15347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3F0E-A1A7-443C-B474-C83E648F839F}" type="datetimeFigureOut">
              <a:rPr lang="fr-FR" smtClean="0"/>
              <a:t>28/10/2020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B29F-628B-4A17-A156-583C87205B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2801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3F0E-A1A7-443C-B474-C83E648F839F}" type="datetimeFigureOut">
              <a:rPr lang="fr-FR" smtClean="0"/>
              <a:t>28/10/2020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B29F-628B-4A17-A156-583C87205B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43942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3F0E-A1A7-443C-B474-C83E648F839F}" type="datetimeFigureOut">
              <a:rPr lang="fr-FR" smtClean="0"/>
              <a:t>28/10/2020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B29F-628B-4A17-A156-583C87205B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98853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3F0E-A1A7-443C-B474-C83E648F839F}" type="datetimeFigureOut">
              <a:rPr lang="fr-FR" smtClean="0"/>
              <a:t>28/10/2020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B29F-628B-4A17-A156-583C87205B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518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3F0E-A1A7-443C-B474-C83E648F839F}" type="datetimeFigureOut">
              <a:rPr lang="fr-FR" smtClean="0"/>
              <a:t>28/10/2020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26C5B29F-628B-4A17-A156-583C87205B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9986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3F0E-A1A7-443C-B474-C83E648F839F}" type="datetimeFigureOut">
              <a:rPr lang="fr-FR" smtClean="0"/>
              <a:t>28/10/2020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B29F-628B-4A17-A156-583C87205B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1962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3F0E-A1A7-443C-B474-C83E648F839F}" type="datetimeFigureOut">
              <a:rPr lang="fr-FR" smtClean="0"/>
              <a:t>28/10/2020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B29F-628B-4A17-A156-583C87205B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0186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3F0E-A1A7-443C-B474-C83E648F839F}" type="datetimeFigureOut">
              <a:rPr lang="fr-FR" smtClean="0"/>
              <a:t>28/10/2020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B29F-628B-4A17-A156-583C87205B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7629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3F0E-A1A7-443C-B474-C83E648F839F}" type="datetimeFigureOut">
              <a:rPr lang="fr-FR" smtClean="0"/>
              <a:t>28/10/2020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B29F-628B-4A17-A156-583C87205B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710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3F0E-A1A7-443C-B474-C83E648F839F}" type="datetimeFigureOut">
              <a:rPr lang="fr-FR" smtClean="0"/>
              <a:t>28/10/2020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B29F-628B-4A17-A156-583C87205B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4879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3F0E-A1A7-443C-B474-C83E648F839F}" type="datetimeFigureOut">
              <a:rPr lang="fr-FR" smtClean="0"/>
              <a:t>28/10/2020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B29F-628B-4A17-A156-583C87205B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2572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3F0E-A1A7-443C-B474-C83E648F839F}" type="datetimeFigureOut">
              <a:rPr lang="fr-FR" smtClean="0"/>
              <a:t>28/10/2020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B29F-628B-4A17-A156-583C87205B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1093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AEF3F0E-A1A7-443C-B474-C83E648F839F}" type="datetimeFigureOut">
              <a:rPr lang="fr-FR" smtClean="0"/>
              <a:t>28/10/2020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6C5B29F-628B-4A17-A156-583C87205B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0465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7" Type="http://schemas.openxmlformats.org/officeDocument/2006/relationships/image" Target="../media/image2.png"/><Relationship Id="rId2" Type="http://schemas.openxmlformats.org/officeDocument/2006/relationships/hyperlink" Target="https://media.giphy.com/media/kcxvlSABIgLOYwYE1n/source.mov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2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2.pn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manatime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0B6210-BBF1-4A7B-A3AA-5B33F7D451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4400" b="0" i="0" dirty="0">
                <a:solidFill>
                  <a:srgbClr val="030303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Logiciel Congés </a:t>
            </a:r>
            <a:r>
              <a:rPr lang="fr-FR" sz="4400" b="0" i="0" dirty="0"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Payés</a:t>
            </a:r>
            <a:r>
              <a:rPr lang="fr-FR" sz="4400" b="0" i="0" dirty="0">
                <a:solidFill>
                  <a:srgbClr val="030303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 </a:t>
            </a:r>
            <a:r>
              <a:rPr lang="fr-FR" sz="4400" b="0" i="0" dirty="0" err="1">
                <a:solidFill>
                  <a:srgbClr val="0070C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ManaTime</a:t>
            </a:r>
            <a:endParaRPr lang="fr-FR" sz="4400" dirty="0">
              <a:solidFill>
                <a:srgbClr val="0070C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179BD83-8888-47DF-A76F-59845BD8D5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Bien débuter (Manager)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34C3425-B0BC-465C-8B0D-A5EA4BCF5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6550860"/>
            <a:ext cx="818984" cy="18555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D00B752-AE4A-45CA-B8E4-DED4F7ED9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199" y="1380068"/>
            <a:ext cx="1143876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614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DB2BFC-0560-4592-9D29-35C6BDD9D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4421" y="805186"/>
            <a:ext cx="9539858" cy="1617884"/>
          </a:xfrm>
        </p:spPr>
        <p:txBody>
          <a:bodyPr>
            <a:normAutofit/>
          </a:bodyPr>
          <a:lstStyle/>
          <a:p>
            <a:r>
              <a:rPr lang="fr-FR" sz="3200" dirty="0">
                <a:latin typeface="Poppins" panose="00000500000000000000" pitchFamily="2" charset="0"/>
                <a:cs typeface="Poppins" panose="00000500000000000000" pitchFamily="2" charset="0"/>
              </a:rPr>
              <a:t>Valider / Refuser une demande d’absence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91855D1-91C0-46EE-ACB0-6F2181DB7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0450" y="2628221"/>
            <a:ext cx="4933900" cy="2182320"/>
          </a:xfrm>
        </p:spPr>
        <p:txBody>
          <a:bodyPr anchor="t">
            <a:noAutofit/>
          </a:bodyPr>
          <a:lstStyle/>
          <a:p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RDV sur le module </a:t>
            </a:r>
            <a:r>
              <a:rPr lang="fr-FR" sz="1600" dirty="0">
                <a:solidFill>
                  <a:schemeClr val="accent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Absence</a:t>
            </a:r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 puis Validation.</a:t>
            </a:r>
          </a:p>
          <a:p>
            <a:endParaRPr lang="fr-FR" sz="1600" dirty="0"/>
          </a:p>
          <a:p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Une liste apparaît, cliquez sur </a:t>
            </a:r>
            <a:r>
              <a:rPr lang="fr-FR" sz="1600" dirty="0">
                <a:solidFill>
                  <a:srgbClr val="00B05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traiter</a:t>
            </a:r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</a:p>
          <a:p>
            <a:endParaRPr lang="fr-FR" sz="1600" dirty="0"/>
          </a:p>
          <a:p>
            <a:r>
              <a:rPr lang="fr-FR" sz="1600" dirty="0">
                <a:solidFill>
                  <a:srgbClr val="92D05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Accepter</a:t>
            </a:r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 ou </a:t>
            </a:r>
            <a:r>
              <a:rPr lang="fr-FR" sz="1600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refuser</a:t>
            </a:r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 cette demande. </a:t>
            </a:r>
          </a:p>
          <a:p>
            <a:endParaRPr lang="fr-FR" sz="1600" dirty="0"/>
          </a:p>
          <a:p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Un mail sera automatiquement transmis </a:t>
            </a:r>
            <a:b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à l’utilisateur ou au N+2 selon votre configuration.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5FF3368-797F-487C-AEB1-7A6F1C830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106" y="2738436"/>
            <a:ext cx="111745" cy="35242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FA1A1A8-90FB-4FAA-BF57-0DEB62946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6550860"/>
            <a:ext cx="818984" cy="18555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88BBCC3-6F44-4AD8-8BFD-F0A0391A2D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809" y="2136834"/>
            <a:ext cx="5229951" cy="1846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43C25C4-4FE5-4EB8-8989-3C04314BF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334" y="4360261"/>
            <a:ext cx="5257425" cy="1976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7A09010-F698-49AB-BC1C-05F2C69FF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204" y="262113"/>
            <a:ext cx="1086146" cy="108614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44F1E76-8805-4B8A-9BA1-389D6F7C39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350" y="90811"/>
            <a:ext cx="14287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648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DB2BFC-0560-4592-9D29-35C6BDD9D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1038808"/>
            <a:ext cx="10018713" cy="1752599"/>
          </a:xfrm>
        </p:spPr>
        <p:txBody>
          <a:bodyPr>
            <a:normAutofit/>
          </a:bodyPr>
          <a:lstStyle/>
          <a:p>
            <a:r>
              <a:rPr lang="fr-FR" sz="3200" dirty="0">
                <a:latin typeface="Poppins" panose="00000500000000000000" pitchFamily="2" charset="0"/>
                <a:cs typeface="Poppins" panose="00000500000000000000" pitchFamily="2" charset="0"/>
              </a:rPr>
              <a:t>Déposer une absence pour un collaborateur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91855D1-91C0-46EE-ACB0-6F2181DB7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841928"/>
            <a:ext cx="5486687" cy="3124201"/>
          </a:xfrm>
        </p:spPr>
        <p:txBody>
          <a:bodyPr anchor="t">
            <a:normAutofit fontScale="92500" lnSpcReduction="20000"/>
          </a:bodyPr>
          <a:lstStyle/>
          <a:p>
            <a:r>
              <a:rPr lang="fr-FR" sz="2200" b="1" dirty="0">
                <a:latin typeface="Poppins" panose="00000500000000000000" pitchFamily="2" charset="0"/>
                <a:cs typeface="Poppins" panose="00000500000000000000" pitchFamily="2" charset="0"/>
              </a:rPr>
              <a:t>Cliquez</a:t>
            </a:r>
            <a:r>
              <a:rPr lang="fr-FR" sz="2200" dirty="0">
                <a:latin typeface="Poppins" panose="00000500000000000000" pitchFamily="2" charset="0"/>
                <a:cs typeface="Poppins" panose="00000500000000000000" pitchFamily="2" charset="0"/>
              </a:rPr>
              <a:t> sur le bouton  </a:t>
            </a:r>
          </a:p>
          <a:p>
            <a:endParaRPr lang="fr-FR" dirty="0"/>
          </a:p>
          <a:p>
            <a:r>
              <a:rPr lang="fr-FR" sz="2100" b="1" dirty="0">
                <a:latin typeface="Poppins" panose="00000500000000000000" pitchFamily="2" charset="0"/>
                <a:cs typeface="Poppins" panose="00000500000000000000" pitchFamily="2" charset="0"/>
              </a:rPr>
              <a:t>Remplissez</a:t>
            </a:r>
            <a:r>
              <a:rPr lang="fr-FR" sz="2100" dirty="0">
                <a:latin typeface="Poppins" panose="00000500000000000000" pitchFamily="2" charset="0"/>
                <a:cs typeface="Poppins" panose="00000500000000000000" pitchFamily="2" charset="0"/>
              </a:rPr>
              <a:t> maintenant votre demande et enregistrez.</a:t>
            </a:r>
          </a:p>
          <a:p>
            <a:endParaRPr lang="fr-FR" dirty="0"/>
          </a:p>
          <a:p>
            <a:r>
              <a:rPr lang="fr-FR" sz="2100" dirty="0">
                <a:latin typeface="Poppins" panose="00000500000000000000" pitchFamily="2" charset="0"/>
                <a:cs typeface="Poppins" panose="00000500000000000000" pitchFamily="2" charset="0"/>
              </a:rPr>
              <a:t>Votre nom est </a:t>
            </a:r>
            <a:r>
              <a:rPr lang="fr-FR" sz="2100" b="1" dirty="0">
                <a:latin typeface="Poppins" panose="00000500000000000000" pitchFamily="2" charset="0"/>
                <a:cs typeface="Poppins" panose="00000500000000000000" pitchFamily="2" charset="0"/>
              </a:rPr>
              <a:t>automatiquement</a:t>
            </a:r>
            <a:r>
              <a:rPr lang="fr-FR" sz="2100" dirty="0">
                <a:latin typeface="Poppins" panose="00000500000000000000" pitchFamily="2" charset="0"/>
                <a:cs typeface="Poppins" panose="00000500000000000000" pitchFamily="2" charset="0"/>
              </a:rPr>
              <a:t> sélectionné, vous pouvez en tant que manager déposer une absence pour l’un de vos collaborateurs. </a:t>
            </a:r>
            <a:br>
              <a:rPr lang="fr-FR" sz="2100" dirty="0">
                <a:latin typeface="Poppins" panose="00000500000000000000" pitchFamily="2" charset="0"/>
                <a:cs typeface="Poppins" panose="00000500000000000000" pitchFamily="2" charset="0"/>
              </a:rPr>
            </a:br>
            <a:endParaRPr lang="fr-FR" sz="21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5" name="Image 4" descr="Une image contenant signe, alimentation&#10;&#10;Description générée avec un niveau de confiance très élevé">
            <a:extLst>
              <a:ext uri="{FF2B5EF4-FFF2-40B4-BE49-F238E27FC236}">
                <a16:creationId xmlns:a16="http://schemas.microsoft.com/office/drawing/2014/main" id="{E1B013BE-F17E-4E8C-8E17-2AC67C75E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943" y="2841928"/>
            <a:ext cx="1763955" cy="318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DEB5117-053B-4D6A-9055-01DDEF229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6550860"/>
            <a:ext cx="818984" cy="18555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444DC39-4AB6-4E69-A9B2-59A25474B2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117" y="-631052"/>
            <a:ext cx="3847096" cy="394676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0C8BB7C-4F56-4215-8926-F81138C497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643" y="3001030"/>
            <a:ext cx="4451701" cy="2353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6387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B58474-D03C-4F38-A472-8CAD53F0A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4468" y="1194183"/>
            <a:ext cx="10018713" cy="1752599"/>
          </a:xfrm>
        </p:spPr>
        <p:txBody>
          <a:bodyPr>
            <a:normAutofit/>
          </a:bodyPr>
          <a:lstStyle/>
          <a:p>
            <a:r>
              <a:rPr lang="fr-FR" sz="3600" dirty="0">
                <a:latin typeface="Poppins" panose="00000500000000000000" pitchFamily="2" charset="0"/>
                <a:cs typeface="Poppins" panose="00000500000000000000" pitchFamily="2" charset="0"/>
              </a:rPr>
              <a:t>Une autre méthode en </a:t>
            </a:r>
            <a:r>
              <a:rPr lang="fr-FR" sz="3600" dirty="0">
                <a:solidFill>
                  <a:srgbClr val="D71DA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GIF</a:t>
            </a:r>
            <a:r>
              <a:rPr lang="fr-FR" sz="3600" dirty="0">
                <a:latin typeface="Poppins" panose="00000500000000000000" pitchFamily="2" charset="0"/>
                <a:cs typeface="Poppins" panose="00000500000000000000" pitchFamily="2" charset="0"/>
              </a:rPr>
              <a:t> !</a:t>
            </a:r>
          </a:p>
        </p:txBody>
      </p:sp>
      <p:pic>
        <p:nvPicPr>
          <p:cNvPr id="19" name="Espace réservé du contenu 15" descr="Une image contenant capture d’écran, moniteur, ordinateur&#10;&#10;Description générée avec un niveau de confiance très élevé">
            <a:hlinkClick r:id="rId2"/>
            <a:extLst>
              <a:ext uri="{FF2B5EF4-FFF2-40B4-BE49-F238E27FC236}">
                <a16:creationId xmlns:a16="http://schemas.microsoft.com/office/drawing/2014/main" id="{D84615A1-3857-4ECB-8786-6C66F139A5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875" y="2711395"/>
            <a:ext cx="4931306" cy="2803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Image 22" descr="Une image contenant capture d’écran, moniteur, téléphone&#10;&#10;Description générée avec un niveau de confiance très élevé">
            <a:extLst>
              <a:ext uri="{FF2B5EF4-FFF2-40B4-BE49-F238E27FC236}">
                <a16:creationId xmlns:a16="http://schemas.microsoft.com/office/drawing/2014/main" id="{AEFBA83F-7903-401C-87B2-4C991A9EF8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468" y="2711394"/>
            <a:ext cx="4631531" cy="28035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Image 26" descr="Une image contenant lumière, ordinateur, horloge, portable&#10;&#10;Description générée avec un niveau de confiance très élevé">
            <a:extLst>
              <a:ext uri="{FF2B5EF4-FFF2-40B4-BE49-F238E27FC236}">
                <a16:creationId xmlns:a16="http://schemas.microsoft.com/office/drawing/2014/main" id="{4E7C5358-F249-4603-97E0-EA39DBDAAC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700" y="89366"/>
            <a:ext cx="1752599" cy="1752599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8CE945AC-D1B0-4DA1-ADB6-2187C5D4F7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211" y="1686977"/>
            <a:ext cx="409576" cy="15498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BAC16B0-3B90-45B5-B501-300242DA3E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6550860"/>
            <a:ext cx="818984" cy="18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021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CBA0A8-09D4-46D0-9410-A590D29D4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641" y="647609"/>
            <a:ext cx="10018713" cy="1752599"/>
          </a:xfrm>
        </p:spPr>
        <p:txBody>
          <a:bodyPr>
            <a:normAutofit/>
          </a:bodyPr>
          <a:lstStyle/>
          <a:p>
            <a:r>
              <a:rPr lang="fr-FR" sz="3600" dirty="0">
                <a:latin typeface="Poppins" panose="00000500000000000000" pitchFamily="2" charset="0"/>
                <a:cs typeface="Poppins" panose="00000500000000000000" pitchFamily="2" charset="0"/>
              </a:rPr>
              <a:t>Déposer une heure Supp / Récup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B04B76-032B-486C-B998-661AC2A5D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8429" y="1343074"/>
            <a:ext cx="6278564" cy="2552700"/>
          </a:xfrm>
        </p:spPr>
        <p:txBody>
          <a:bodyPr>
            <a:normAutofit/>
          </a:bodyPr>
          <a:lstStyle/>
          <a:p>
            <a:r>
              <a:rPr lang="fr-FR" sz="2000" dirty="0">
                <a:latin typeface="Poppins" panose="00000500000000000000" pitchFamily="2" charset="0"/>
                <a:cs typeface="Poppins" panose="00000500000000000000" pitchFamily="2" charset="0"/>
              </a:rPr>
              <a:t>Cliquez sur la flèche à droite du bouton « </a:t>
            </a:r>
            <a:r>
              <a:rPr lang="fr-FR" sz="2000" dirty="0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Ajouter</a:t>
            </a:r>
            <a:r>
              <a:rPr lang="fr-FR" sz="2000" dirty="0">
                <a:latin typeface="Poppins" panose="00000500000000000000" pitchFamily="2" charset="0"/>
                <a:cs typeface="Poppins" panose="00000500000000000000" pitchFamily="2" charset="0"/>
              </a:rPr>
              <a:t> » et choisissez heure supp. ou heure récup.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26E1BA8-E1CA-4AF7-8DF0-3E3EB9FA2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776" y="3649727"/>
            <a:ext cx="1722174" cy="1550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A3E3A362-4678-4F05-AE8F-D00AACAA6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50" y="1723949"/>
            <a:ext cx="2505425" cy="1790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4FD18FE0-DF72-40E5-BEEB-5559B81B3C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317" y="4494424"/>
            <a:ext cx="3071108" cy="1852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DBEC6EE-85A3-4990-BBA5-571F8BA44B33}"/>
              </a:ext>
            </a:extLst>
          </p:cNvPr>
          <p:cNvSpPr txBox="1"/>
          <p:nvPr/>
        </p:nvSpPr>
        <p:spPr>
          <a:xfrm>
            <a:off x="3138429" y="3457343"/>
            <a:ext cx="646277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r>
              <a:rPr lang="fr-FR" sz="2000" dirty="0">
                <a:latin typeface="Poppins" panose="00000500000000000000" pitchFamily="2" charset="0"/>
                <a:cs typeface="Poppins" panose="00000500000000000000" pitchFamily="2" charset="0"/>
              </a:rPr>
              <a:t>Vous pouvez aussi cliquer sur </a:t>
            </a:r>
            <a:r>
              <a:rPr lang="fr-FR" sz="2000" dirty="0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heure</a:t>
            </a:r>
            <a:r>
              <a:rPr lang="fr-FR" sz="2000" dirty="0">
                <a:latin typeface="Poppins" panose="00000500000000000000" pitchFamily="2" charset="0"/>
                <a:cs typeface="Poppins" panose="00000500000000000000" pitchFamily="2" charset="0"/>
              </a:rPr>
              <a:t> /  </a:t>
            </a:r>
            <a:r>
              <a:rPr lang="fr-FR" sz="2000" dirty="0">
                <a:solidFill>
                  <a:srgbClr val="D71DA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Ajout heure récup / supp </a:t>
            </a:r>
            <a:r>
              <a:rPr lang="fr-FR" sz="2000" dirty="0">
                <a:latin typeface="Poppins" panose="00000500000000000000" pitchFamily="2" charset="0"/>
                <a:cs typeface="Poppins" panose="00000500000000000000" pitchFamily="2" charset="0"/>
              </a:rPr>
              <a:t>dans votre barre de menu.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AE2C02-7AA2-40AA-93CE-625D194EEF3B}"/>
              </a:ext>
            </a:extLst>
          </p:cNvPr>
          <p:cNvSpPr/>
          <p:nvPr/>
        </p:nvSpPr>
        <p:spPr>
          <a:xfrm>
            <a:off x="5305425" y="5514925"/>
            <a:ext cx="61055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Remplissez ensuite votre formulaire, </a:t>
            </a:r>
            <a:r>
              <a:rPr lang="fr-FR" dirty="0">
                <a:solidFill>
                  <a:srgbClr val="00B05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enregistrez</a:t>
            </a:r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 votre demande, elle sera validée par votre responsable.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57ABD94-6982-405A-81A6-C3F6715F06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6550860"/>
            <a:ext cx="818984" cy="18555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9E58C49-334B-471A-AEF6-D85A421E14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676" y="-657866"/>
            <a:ext cx="3496070" cy="358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09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DB2BFC-0560-4592-9D29-35C6BDD9D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4422" y="774587"/>
            <a:ext cx="9539858" cy="1617884"/>
          </a:xfrm>
        </p:spPr>
        <p:txBody>
          <a:bodyPr>
            <a:normAutofit/>
          </a:bodyPr>
          <a:lstStyle/>
          <a:p>
            <a:r>
              <a:rPr lang="fr-FR" sz="3200" dirty="0">
                <a:latin typeface="Poppins" panose="00000500000000000000" pitchFamily="2" charset="0"/>
                <a:cs typeface="Poppins" panose="00000500000000000000" pitchFamily="2" charset="0"/>
              </a:rPr>
              <a:t>Valider une demande d’heure Supp/ Récup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91855D1-91C0-46EE-ACB0-6F2181DB7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2215" y="2564609"/>
            <a:ext cx="5486687" cy="3124201"/>
          </a:xfrm>
        </p:spPr>
        <p:txBody>
          <a:bodyPr anchor="t">
            <a:normAutofit/>
          </a:bodyPr>
          <a:lstStyle/>
          <a:p>
            <a:r>
              <a:rPr lang="fr-FR" sz="2000" dirty="0">
                <a:latin typeface="Poppins" panose="00000500000000000000" pitchFamily="2" charset="0"/>
                <a:cs typeface="Poppins" panose="00000500000000000000" pitchFamily="2" charset="0"/>
              </a:rPr>
              <a:t>Cliquez sur </a:t>
            </a:r>
            <a:r>
              <a:rPr lang="fr-FR" sz="2000" dirty="0">
                <a:solidFill>
                  <a:schemeClr val="accent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Heure</a:t>
            </a:r>
            <a:r>
              <a:rPr lang="fr-FR" sz="2000" dirty="0">
                <a:latin typeface="Poppins" panose="00000500000000000000" pitchFamily="2" charset="0"/>
                <a:cs typeface="Poppins" panose="00000500000000000000" pitchFamily="2" charset="0"/>
              </a:rPr>
              <a:t> puis Validation.</a:t>
            </a:r>
          </a:p>
          <a:p>
            <a:r>
              <a:rPr lang="fr-FR" sz="2000" dirty="0">
                <a:latin typeface="Poppins" panose="00000500000000000000" pitchFamily="2" charset="0"/>
                <a:cs typeface="Poppins" panose="00000500000000000000" pitchFamily="2" charset="0"/>
              </a:rPr>
              <a:t>Une liste apparaît cliquez sur </a:t>
            </a:r>
            <a:r>
              <a:rPr lang="fr-FR" sz="2000" dirty="0">
                <a:solidFill>
                  <a:srgbClr val="00B05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traiter</a:t>
            </a:r>
            <a:r>
              <a:rPr lang="fr-FR" sz="2000" dirty="0"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</a:p>
          <a:p>
            <a:r>
              <a:rPr lang="fr-FR" sz="2000" dirty="0">
                <a:solidFill>
                  <a:srgbClr val="92D05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Acceptez, </a:t>
            </a:r>
            <a:r>
              <a:rPr lang="fr-FR" sz="2000" dirty="0">
                <a:solidFill>
                  <a:srgbClr val="7030A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payez, </a:t>
            </a:r>
            <a:r>
              <a:rPr lang="fr-FR" sz="2000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refusez</a:t>
            </a:r>
            <a:r>
              <a:rPr lang="fr-FR" sz="2000" dirty="0">
                <a:latin typeface="Poppins" panose="00000500000000000000" pitchFamily="2" charset="0"/>
                <a:cs typeface="Poppins" panose="00000500000000000000" pitchFamily="2" charset="0"/>
              </a:rPr>
              <a:t> cette demande. </a:t>
            </a:r>
          </a:p>
          <a:p>
            <a:r>
              <a:rPr lang="fr-FR" sz="2000" dirty="0">
                <a:latin typeface="Poppins" panose="00000500000000000000" pitchFamily="2" charset="0"/>
                <a:cs typeface="Poppins" panose="00000500000000000000" pitchFamily="2" charset="0"/>
              </a:rPr>
              <a:t>Un mail sera automatiquement transmis à l’utilisateur.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5FF3368-797F-487C-AEB1-7A6F1C830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106" y="2738436"/>
            <a:ext cx="111745" cy="352428"/>
          </a:xfrm>
          <a:prstGeom prst="rect">
            <a:avLst/>
          </a:prstGeom>
        </p:spPr>
      </p:pic>
      <p:pic>
        <p:nvPicPr>
          <p:cNvPr id="15" name="Image 14" descr="Une image contenant jouet, poupée&#10;&#10;Description générée avec un niveau de confiance très élevé">
            <a:extLst>
              <a:ext uri="{FF2B5EF4-FFF2-40B4-BE49-F238E27FC236}">
                <a16:creationId xmlns:a16="http://schemas.microsoft.com/office/drawing/2014/main" id="{C427FFD1-4F1D-4595-83CC-144607A46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083" y="281257"/>
            <a:ext cx="1506125" cy="98666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2262874-5CDC-41B6-A9D4-645EA90B8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6550860"/>
            <a:ext cx="818984" cy="18555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77824F0-C0A9-4CC9-80FC-9B05130619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351" y="2091764"/>
            <a:ext cx="5444998" cy="1842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5E007C7-C268-4A67-AD79-36FFAEDEAE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122" y="3787865"/>
            <a:ext cx="1738640" cy="29599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88538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3EFCD2-C4CD-4DAB-9452-742E5AD54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81" y="977841"/>
            <a:ext cx="10018713" cy="1752599"/>
          </a:xfrm>
        </p:spPr>
        <p:txBody>
          <a:bodyPr>
            <a:normAutofit/>
          </a:bodyPr>
          <a:lstStyle/>
          <a:p>
            <a:r>
              <a:rPr lang="fr-FR" sz="3600" dirty="0">
                <a:latin typeface="Poppins" panose="00000500000000000000" pitchFamily="2" charset="0"/>
                <a:cs typeface="Poppins" panose="00000500000000000000" pitchFamily="2" charset="0"/>
              </a:rPr>
              <a:t>Start &amp; </a:t>
            </a:r>
            <a:r>
              <a:rPr lang="fr-FR" sz="3600" dirty="0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Stop</a:t>
            </a:r>
            <a:r>
              <a:rPr lang="fr-FR" sz="3600" dirty="0">
                <a:latin typeface="Poppins" panose="00000500000000000000" pitchFamily="2" charset="0"/>
                <a:cs typeface="Poppins" panose="00000500000000000000" pitchFamily="2" charset="0"/>
              </a:rPr>
              <a:t> (Pointeuse virtuelle)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6554C9E-C961-4984-A511-C17D863BD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55" y="2954371"/>
            <a:ext cx="3959211" cy="2625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82F7C3-353B-4683-A77D-B601D114C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133725"/>
            <a:ext cx="5486687" cy="3124201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fr-FR" sz="2000" dirty="0">
                <a:latin typeface="Poppins" panose="00000500000000000000" pitchFamily="2" charset="0"/>
                <a:cs typeface="Poppins" panose="00000500000000000000" pitchFamily="2" charset="0"/>
              </a:rPr>
              <a:t>Dirigez-vous sur l’onglet « Présence » puis « Ajouter »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2000" dirty="0">
                <a:latin typeface="Poppins" panose="00000500000000000000" pitchFamily="2" charset="0"/>
                <a:cs typeface="Poppins" panose="00000500000000000000" pitchFamily="2" charset="0"/>
              </a:rPr>
              <a:t>Commentez (si besoin) et cliquez sur </a:t>
            </a:r>
            <a:r>
              <a:rPr lang="fr-FR" sz="2000" dirty="0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Start.</a:t>
            </a:r>
            <a:r>
              <a:rPr lang="fr-FR" sz="2000" dirty="0">
                <a:solidFill>
                  <a:schemeClr val="accent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                     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2000" dirty="0">
                <a:latin typeface="Poppins" panose="00000500000000000000" pitchFamily="2" charset="0"/>
                <a:cs typeface="Poppins" panose="00000500000000000000" pitchFamily="2" charset="0"/>
              </a:rPr>
              <a:t>Ou appuyez sur celui en haut à gauche:</a:t>
            </a:r>
          </a:p>
          <a:p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BE16E23-A808-4339-AEBF-3DF3C32A1F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451" y="5429187"/>
            <a:ext cx="3362794" cy="466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5C0AD9D-F853-4536-ACBE-D6C54E5367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6550860"/>
            <a:ext cx="818984" cy="18555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FA460D6-07A4-4FEA-9A35-FB6F307510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163" y="1202240"/>
            <a:ext cx="1272164" cy="127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1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F84061-8503-4587-B44C-65F06E7EC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702905"/>
            <a:ext cx="10018713" cy="1752599"/>
          </a:xfrm>
        </p:spPr>
        <p:txBody>
          <a:bodyPr>
            <a:normAutofit/>
          </a:bodyPr>
          <a:lstStyle/>
          <a:p>
            <a:r>
              <a:rPr lang="fr-FR" sz="3600" dirty="0">
                <a:latin typeface="Poppins" panose="00000500000000000000" pitchFamily="2" charset="0"/>
                <a:cs typeface="Poppins" panose="00000500000000000000" pitchFamily="2" charset="0"/>
              </a:rPr>
              <a:t>Le Face</a:t>
            </a:r>
            <a:r>
              <a:rPr lang="fr-FR" sz="3600" dirty="0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3600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Tracking</a:t>
            </a:r>
            <a:r>
              <a:rPr lang="fr-FR" sz="3600" dirty="0">
                <a:latin typeface="Poppins" panose="00000500000000000000" pitchFamily="2" charset="0"/>
                <a:cs typeface="Poppins" panose="00000500000000000000" pitchFamily="2" charset="0"/>
              </a:rPr>
              <a:t>  (1/2)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24B219A-0536-43E2-981C-FC6522C83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1" y="1280625"/>
            <a:ext cx="10018713" cy="3124201"/>
          </a:xfrm>
        </p:spPr>
        <p:txBody>
          <a:bodyPr/>
          <a:lstStyle/>
          <a:p>
            <a:r>
              <a:rPr lang="fr-FR" sz="2000" dirty="0">
                <a:latin typeface="Poppins" panose="00000500000000000000" pitchFamily="2" charset="0"/>
                <a:cs typeface="Poppins" panose="00000500000000000000" pitchFamily="2" charset="0"/>
              </a:rPr>
              <a:t>Placez-vous devant votre espace photo (lien envoyé, tablette, PC, etc…)</a:t>
            </a:r>
          </a:p>
          <a:p>
            <a:endParaRPr lang="fr-FR" dirty="0"/>
          </a:p>
          <a:p>
            <a:r>
              <a:rPr lang="fr-FR" sz="2000" dirty="0">
                <a:latin typeface="Poppins" panose="00000500000000000000" pitchFamily="2" charset="0"/>
                <a:cs typeface="Poppins" panose="00000500000000000000" pitchFamily="2" charset="0"/>
              </a:rPr>
              <a:t>Prenez vous en photo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D4162E1-F95B-4B5B-A67F-0EF1E5D32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352" y="200605"/>
            <a:ext cx="1217648" cy="1217648"/>
          </a:xfrm>
          <a:prstGeom prst="rect">
            <a:avLst/>
          </a:prstGeom>
        </p:spPr>
      </p:pic>
      <p:pic>
        <p:nvPicPr>
          <p:cNvPr id="17" name="Image 16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DA24F802-85A9-4B9B-9563-FC4CF4F8A3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59" t="-4279" r="-1685" b="-2165"/>
          <a:stretch/>
        </p:blipFill>
        <p:spPr>
          <a:xfrm>
            <a:off x="5298786" y="2957804"/>
            <a:ext cx="2389759" cy="2628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Image 21" descr="Une image contenant signe, horloge&#10;&#10;Description générée avec un niveau de confiance très élevé">
            <a:extLst>
              <a:ext uri="{FF2B5EF4-FFF2-40B4-BE49-F238E27FC236}">
                <a16:creationId xmlns:a16="http://schemas.microsoft.com/office/drawing/2014/main" id="{EA16FAC3-BF36-447A-893E-7F2EB47075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430" y="3613530"/>
            <a:ext cx="553986" cy="480553"/>
          </a:xfrm>
          <a:prstGeom prst="rect">
            <a:avLst/>
          </a:prstGeom>
        </p:spPr>
      </p:pic>
      <p:pic>
        <p:nvPicPr>
          <p:cNvPr id="30" name="Image 29" descr="Une image contenant tasse, table, intérieur, café&#10;&#10;Description générée avec un niveau de confiance très élevé">
            <a:extLst>
              <a:ext uri="{FF2B5EF4-FFF2-40B4-BE49-F238E27FC236}">
                <a16:creationId xmlns:a16="http://schemas.microsoft.com/office/drawing/2014/main" id="{C4ABF847-F186-44FC-86C0-44DEF60B1A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557" y="3510449"/>
            <a:ext cx="686718" cy="686718"/>
          </a:xfrm>
          <a:prstGeom prst="rect">
            <a:avLst/>
          </a:prstGeom>
        </p:spPr>
      </p:pic>
      <p:pic>
        <p:nvPicPr>
          <p:cNvPr id="32" name="Image 31" descr="Une image contenant signe, dessin, horloge&#10;&#10;Description générée avec un niveau de confiance très élevé">
            <a:extLst>
              <a:ext uri="{FF2B5EF4-FFF2-40B4-BE49-F238E27FC236}">
                <a16:creationId xmlns:a16="http://schemas.microsoft.com/office/drawing/2014/main" id="{873FC71A-3081-4D23-99B9-FE28E4D0EA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287" y="3510448"/>
            <a:ext cx="699436" cy="686719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B86CCBE2-3072-4598-8811-0ACC3FA025A9}"/>
              </a:ext>
            </a:extLst>
          </p:cNvPr>
          <p:cNvSpPr txBox="1"/>
          <p:nvPr/>
        </p:nvSpPr>
        <p:spPr>
          <a:xfrm>
            <a:off x="8305773" y="4306596"/>
            <a:ext cx="1961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Supprimer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C73E216-8DF1-4A87-9AE6-9588D2BC330B}"/>
              </a:ext>
            </a:extLst>
          </p:cNvPr>
          <p:cNvSpPr txBox="1"/>
          <p:nvPr/>
        </p:nvSpPr>
        <p:spPr>
          <a:xfrm>
            <a:off x="10037592" y="4325370"/>
            <a:ext cx="1961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Valider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72F09A0-3A43-4DDA-82AC-843F242CC3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6550860"/>
            <a:ext cx="818984" cy="18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0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FE270FBC-5582-42BC-967B-E8104FDFA3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081" y="2801174"/>
            <a:ext cx="4378233" cy="2864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3F319098-88E9-4640-83E9-D9E00179C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10" y="2801174"/>
            <a:ext cx="4378234" cy="2864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7D61302-E067-4533-A1D8-612257D5971C}"/>
              </a:ext>
            </a:extLst>
          </p:cNvPr>
          <p:cNvSpPr txBox="1"/>
          <p:nvPr/>
        </p:nvSpPr>
        <p:spPr>
          <a:xfrm>
            <a:off x="3052045" y="2286000"/>
            <a:ext cx="8004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Cliquez sur     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0354E2F-C3E5-4FF6-9713-58F5186D57C0}"/>
              </a:ext>
            </a:extLst>
          </p:cNvPr>
          <p:cNvSpPr txBox="1"/>
          <p:nvPr/>
        </p:nvSpPr>
        <p:spPr>
          <a:xfrm>
            <a:off x="6662249" y="2286000"/>
            <a:ext cx="8004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C’est la fin ! Reprenez vous en photo et </a:t>
            </a:r>
          </a:p>
        </p:txBody>
      </p:sp>
      <p:pic>
        <p:nvPicPr>
          <p:cNvPr id="11" name="Image 10" descr="Une image contenant signe, herbe&#10;&#10;Description générée avec un niveau de confiance très élevé">
            <a:extLst>
              <a:ext uri="{FF2B5EF4-FFF2-40B4-BE49-F238E27FC236}">
                <a16:creationId xmlns:a16="http://schemas.microsoft.com/office/drawing/2014/main" id="{CA251D48-AE9B-49A7-8C4A-9A14F51B0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615" y="2311977"/>
            <a:ext cx="640636" cy="286600"/>
          </a:xfrm>
          <a:prstGeom prst="rect">
            <a:avLst/>
          </a:prstGeom>
        </p:spPr>
      </p:pic>
      <p:pic>
        <p:nvPicPr>
          <p:cNvPr id="13" name="Image 12" descr="Une image contenant dessin, alimentation&#10;&#10;Description générée avec un niveau de confiance très élevé">
            <a:extLst>
              <a:ext uri="{FF2B5EF4-FFF2-40B4-BE49-F238E27FC236}">
                <a16:creationId xmlns:a16="http://schemas.microsoft.com/office/drawing/2014/main" id="{CFF4E28D-52FF-4AFC-827D-50C8A8B358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22" y="2311977"/>
            <a:ext cx="626631" cy="286600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FCE68B81-08A7-46A8-96B4-9B341602D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258" y="718067"/>
            <a:ext cx="10018713" cy="1752599"/>
          </a:xfrm>
        </p:spPr>
        <p:txBody>
          <a:bodyPr>
            <a:normAutofit/>
          </a:bodyPr>
          <a:lstStyle/>
          <a:p>
            <a:r>
              <a:rPr lang="fr-FR" sz="3600" dirty="0">
                <a:latin typeface="Poppins" panose="00000500000000000000" pitchFamily="2" charset="0"/>
                <a:cs typeface="Poppins" panose="00000500000000000000" pitchFamily="2" charset="0"/>
              </a:rPr>
              <a:t>Suite du </a:t>
            </a:r>
            <a:r>
              <a:rPr lang="fr-FR" sz="3600" dirty="0">
                <a:solidFill>
                  <a:srgbClr val="D71DA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Process</a:t>
            </a:r>
            <a:r>
              <a:rPr lang="fr-FR" sz="3600" dirty="0">
                <a:latin typeface="Poppins" panose="00000500000000000000" pitchFamily="2" charset="0"/>
                <a:cs typeface="Poppins" panose="00000500000000000000" pitchFamily="2" charset="0"/>
              </a:rPr>
              <a:t> (2/2)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4B54530-360D-480D-98CC-36120AE55F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6550860"/>
            <a:ext cx="818984" cy="18555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44412BD-B94C-4557-A0C7-FF08287F55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320" y="-534492"/>
            <a:ext cx="2774588" cy="284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44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2584A1-2D3B-4831-B732-46CF96CC1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9399" y="4625788"/>
            <a:ext cx="7413623" cy="83521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La </a:t>
            </a:r>
            <a:r>
              <a:rPr lang="en-US" dirty="0" err="1">
                <a:latin typeface="Poppins" panose="00000500000000000000" pitchFamily="2" charset="0"/>
                <a:cs typeface="Poppins" panose="00000500000000000000" pitchFamily="2" charset="0"/>
              </a:rPr>
              <a:t>troisième</a:t>
            </a: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 option !</a:t>
            </a:r>
          </a:p>
        </p:txBody>
      </p:sp>
      <p:pic>
        <p:nvPicPr>
          <p:cNvPr id="9" name="Image 8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B26A1CE5-230B-4072-BBE9-4ED51ADC9A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4" t="-2103" r="1536" b="-657"/>
          <a:stretch/>
        </p:blipFill>
        <p:spPr>
          <a:xfrm>
            <a:off x="3967843" y="608014"/>
            <a:ext cx="7487555" cy="3728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AB544C8-27C5-4E07-BB33-4E4962DD0695}"/>
              </a:ext>
            </a:extLst>
          </p:cNvPr>
          <p:cNvSpPr txBox="1"/>
          <p:nvPr/>
        </p:nvSpPr>
        <p:spPr>
          <a:xfrm>
            <a:off x="6630990" y="5461005"/>
            <a:ext cx="514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>
                <a:latin typeface="Poppins" panose="00000500000000000000" pitchFamily="2" charset="0"/>
                <a:cs typeface="Poppins" panose="00000500000000000000" pitchFamily="2" charset="0"/>
              </a:rPr>
              <a:t>Remplissez</a:t>
            </a: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 les champs.</a:t>
            </a:r>
            <a:endParaRPr lang="fr-FR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92D05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Enregistrez</a:t>
            </a:r>
            <a:r>
              <a:rPr lang="fr-FR" b="1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endParaRPr lang="en-US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CB6C59D-FDC3-4C7B-BD09-671138E92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6550860"/>
            <a:ext cx="818984" cy="18555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85A952B-A382-4A6E-B8EE-01DF9728E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072" y="3801763"/>
            <a:ext cx="2622284" cy="269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865EE0-E081-441A-B687-4AE85DF44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718" y="237930"/>
            <a:ext cx="10018713" cy="1752599"/>
          </a:xfrm>
        </p:spPr>
        <p:txBody>
          <a:bodyPr>
            <a:normAutofit/>
          </a:bodyPr>
          <a:lstStyle/>
          <a:p>
            <a:r>
              <a:rPr lang="fr-FR" sz="3600" dirty="0">
                <a:latin typeface="Poppins" panose="00000500000000000000" pitchFamily="2" charset="0"/>
                <a:cs typeface="Poppins" panose="00000500000000000000" pitchFamily="2" charset="0"/>
              </a:rPr>
              <a:t>Le </a:t>
            </a:r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GANTT</a:t>
            </a:r>
            <a:endParaRPr lang="fr-FR" sz="36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5" name="Espace réservé du contenu 4" descr="Une image contenant capture d’écran, ordinateur, portable, homme&#10;&#10;Description générée avec un niveau de confiance très élevé">
            <a:extLst>
              <a:ext uri="{FF2B5EF4-FFF2-40B4-BE49-F238E27FC236}">
                <a16:creationId xmlns:a16="http://schemas.microsoft.com/office/drawing/2014/main" id="{7306DF90-2CA1-4D12-B59C-FE16E6DC98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90529"/>
            <a:ext cx="5484167" cy="3279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1F09153-FDF8-4244-8C3D-B8D6D9C91D06}"/>
              </a:ext>
            </a:extLst>
          </p:cNvPr>
          <p:cNvSpPr txBox="1"/>
          <p:nvPr/>
        </p:nvSpPr>
        <p:spPr>
          <a:xfrm>
            <a:off x="1484311" y="2245327"/>
            <a:ext cx="43419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Dirigez-vous dans le module « GANTT »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Pensez à </a:t>
            </a:r>
            <a:r>
              <a:rPr lang="fr-FR" b="1" dirty="0">
                <a:latin typeface="Poppins" panose="00000500000000000000" pitchFamily="2" charset="0"/>
                <a:cs typeface="Poppins" panose="00000500000000000000" pitchFamily="2" charset="0"/>
              </a:rPr>
              <a:t>filtrer</a:t>
            </a:r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 selon vos besoins.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La nature de l’activité (si indiqué par l’utilisateur) est </a:t>
            </a:r>
            <a:r>
              <a:rPr lang="fr-FR" b="1" dirty="0">
                <a:latin typeface="Poppins" panose="00000500000000000000" pitchFamily="2" charset="0"/>
                <a:cs typeface="Poppins" panose="00000500000000000000" pitchFamily="2" charset="0"/>
              </a:rPr>
              <a:t>différencié</a:t>
            </a:r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 par couleur.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Le tableau vous </a:t>
            </a:r>
            <a:r>
              <a:rPr lang="fr-FR" b="1" dirty="0">
                <a:latin typeface="Poppins" panose="00000500000000000000" pitchFamily="2" charset="0"/>
                <a:cs typeface="Poppins" panose="00000500000000000000" pitchFamily="2" charset="0"/>
              </a:rPr>
              <a:t>indique</a:t>
            </a:r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 le nombre d’heure effectuées par salarié et par jour.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2BA5ACD-27F0-40B3-928C-4067575995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6550860"/>
            <a:ext cx="818984" cy="18555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8595C57-3396-436C-B790-25B3CD1BD5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338" y="-405516"/>
            <a:ext cx="3456729" cy="354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666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DD8A4C-6F9B-40B9-8989-DB2BA7BD0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386" y="685799"/>
            <a:ext cx="10018713" cy="1752599"/>
          </a:xfrm>
        </p:spPr>
        <p:txBody>
          <a:bodyPr>
            <a:normAutofit/>
          </a:bodyPr>
          <a:lstStyle/>
          <a:p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Les navigateurs conseillés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399994F-2E61-4315-90B8-0A363A5AA2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831" y="2822713"/>
            <a:ext cx="2278710" cy="227871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D07F0F6-A372-4DB7-966F-E9C622BB68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732" y="2822713"/>
            <a:ext cx="2164535" cy="223484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4D3AA60-D152-48F1-987C-91199B28B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459" y="2822713"/>
            <a:ext cx="2278710" cy="227871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769F78C-CB1F-41D8-ACC0-0E2548B306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475" y="1161355"/>
            <a:ext cx="685694" cy="67426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CBBB754-37E3-41C6-8406-6B8F8D7D8024}"/>
              </a:ext>
            </a:extLst>
          </p:cNvPr>
          <p:cNvSpPr txBox="1"/>
          <p:nvPr/>
        </p:nvSpPr>
        <p:spPr>
          <a:xfrm>
            <a:off x="2031662" y="5241306"/>
            <a:ext cx="2115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Google Chrome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9BFC7BA-8F62-4A60-A807-C4575A9A4903}"/>
              </a:ext>
            </a:extLst>
          </p:cNvPr>
          <p:cNvSpPr txBox="1"/>
          <p:nvPr/>
        </p:nvSpPr>
        <p:spPr>
          <a:xfrm>
            <a:off x="5063220" y="5241306"/>
            <a:ext cx="2115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Firefox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51A2EB1-D47A-4474-A82B-F273E9108A64}"/>
              </a:ext>
            </a:extLst>
          </p:cNvPr>
          <p:cNvSpPr txBox="1"/>
          <p:nvPr/>
        </p:nvSpPr>
        <p:spPr>
          <a:xfrm>
            <a:off x="8045290" y="5241306"/>
            <a:ext cx="2115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Safari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EB3AD1F-7A4F-4EE7-BBDB-57522B96EE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6550860"/>
            <a:ext cx="818984" cy="18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521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BEA089-2F65-4085-9D05-4766E1403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1129004"/>
            <a:ext cx="3777722" cy="145687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 err="1">
                <a:latin typeface="Poppins" panose="00000500000000000000" pitchFamily="2" charset="0"/>
                <a:cs typeface="Poppins" panose="00000500000000000000" pitchFamily="2" charset="0"/>
              </a:rPr>
              <a:t>Rechercher</a:t>
            </a: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 la </a:t>
            </a:r>
            <a:r>
              <a:rPr lang="en-US" sz="2000" dirty="0" err="1">
                <a:latin typeface="Poppins" panose="00000500000000000000" pitchFamily="2" charset="0"/>
                <a:cs typeface="Poppins" panose="00000500000000000000" pitchFamily="2" charset="0"/>
              </a:rPr>
              <a:t>présence</a:t>
            </a: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 d’un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collaborateur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259DFBA-32D6-4B43-A909-BE8F93CB3344}"/>
              </a:ext>
            </a:extLst>
          </p:cNvPr>
          <p:cNvSpPr txBox="1"/>
          <p:nvPr/>
        </p:nvSpPr>
        <p:spPr>
          <a:xfrm>
            <a:off x="1484311" y="2666999"/>
            <a:ext cx="3526228" cy="318329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r>
              <a:rPr lang="en-US" dirty="0" err="1">
                <a:latin typeface="Poppins" panose="00000500000000000000" pitchFamily="2" charset="0"/>
                <a:cs typeface="Poppins" panose="00000500000000000000" pitchFamily="2" charset="0"/>
              </a:rPr>
              <a:t>Rdv</a:t>
            </a: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 dans </a:t>
            </a:r>
            <a:r>
              <a:rPr lang="en-US" dirty="0" err="1">
                <a:latin typeface="Poppins" panose="00000500000000000000" pitchFamily="2" charset="0"/>
                <a:cs typeface="Poppins" panose="00000500000000000000" pitchFamily="2" charset="0"/>
              </a:rPr>
              <a:t>l’onglet</a:t>
            </a: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 “</a:t>
            </a:r>
            <a:r>
              <a:rPr lang="en-US" dirty="0">
                <a:solidFill>
                  <a:schemeClr val="accent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Recherche</a:t>
            </a: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”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endParaRPr lang="en-US" dirty="0"/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r>
              <a:rPr lang="en-US" dirty="0" err="1">
                <a:latin typeface="Poppins" panose="00000500000000000000" pitchFamily="2" charset="0"/>
                <a:cs typeface="Poppins" panose="00000500000000000000" pitchFamily="2" charset="0"/>
              </a:rPr>
              <a:t>Filtrez</a:t>
            </a: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 (</a:t>
            </a:r>
            <a:r>
              <a:rPr lang="en-US" dirty="0" err="1">
                <a:latin typeface="Poppins" panose="00000500000000000000" pitchFamily="2" charset="0"/>
                <a:cs typeface="Poppins" panose="00000500000000000000" pitchFamily="2" charset="0"/>
              </a:rPr>
              <a:t>si</a:t>
            </a: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dirty="0" err="1">
                <a:latin typeface="Poppins" panose="00000500000000000000" pitchFamily="2" charset="0"/>
                <a:cs typeface="Poppins" panose="00000500000000000000" pitchFamily="2" charset="0"/>
              </a:rPr>
              <a:t>nécessaire</a:t>
            </a: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) </a:t>
            </a:r>
            <a:r>
              <a:rPr lang="en-US" dirty="0" err="1">
                <a:latin typeface="Poppins" panose="00000500000000000000" pitchFamily="2" charset="0"/>
                <a:cs typeface="Poppins" panose="00000500000000000000" pitchFamily="2" charset="0"/>
              </a:rPr>
              <a:t>en</a:t>
            </a: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dirty="0" err="1">
                <a:latin typeface="Poppins" panose="00000500000000000000" pitchFamily="2" charset="0"/>
                <a:cs typeface="Poppins" panose="00000500000000000000" pitchFamily="2" charset="0"/>
              </a:rPr>
              <a:t>fonction</a:t>
            </a: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 de </a:t>
            </a:r>
            <a:r>
              <a:rPr lang="en-US" dirty="0" err="1">
                <a:latin typeface="Poppins" panose="00000500000000000000" pitchFamily="2" charset="0"/>
                <a:cs typeface="Poppins" panose="00000500000000000000" pitchFamily="2" charset="0"/>
              </a:rPr>
              <a:t>vos</a:t>
            </a: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dirty="0" err="1">
                <a:latin typeface="Poppins" panose="00000500000000000000" pitchFamily="2" charset="0"/>
                <a:cs typeface="Poppins" panose="00000500000000000000" pitchFamily="2" charset="0"/>
              </a:rPr>
              <a:t>besoins</a:t>
            </a: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endParaRPr lang="en-US" dirty="0"/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Le tableau </a:t>
            </a:r>
            <a:r>
              <a:rPr lang="en-US" dirty="0" err="1">
                <a:latin typeface="Poppins" panose="00000500000000000000" pitchFamily="2" charset="0"/>
                <a:cs typeface="Poppins" panose="00000500000000000000" pitchFamily="2" charset="0"/>
              </a:rPr>
              <a:t>vous</a:t>
            </a: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dirty="0" err="1">
                <a:latin typeface="Poppins" panose="00000500000000000000" pitchFamily="2" charset="0"/>
                <a:cs typeface="Poppins" panose="00000500000000000000" pitchFamily="2" charset="0"/>
              </a:rPr>
              <a:t>indique</a:t>
            </a: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 les </a:t>
            </a:r>
            <a:r>
              <a:rPr lang="en-US" dirty="0" err="1">
                <a:latin typeface="Poppins" panose="00000500000000000000" pitchFamily="2" charset="0"/>
                <a:cs typeface="Poppins" panose="00000500000000000000" pitchFamily="2" charset="0"/>
              </a:rPr>
              <a:t>données</a:t>
            </a: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 de </a:t>
            </a:r>
            <a:r>
              <a:rPr lang="en-US" dirty="0" err="1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l’utilisateur</a:t>
            </a: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dirty="0" err="1">
                <a:latin typeface="Poppins" panose="00000500000000000000" pitchFamily="2" charset="0"/>
                <a:cs typeface="Poppins" panose="00000500000000000000" pitchFamily="2" charset="0"/>
              </a:rPr>
              <a:t>en</a:t>
            </a: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 question (</a:t>
            </a:r>
            <a:r>
              <a:rPr lang="en-US" dirty="0" err="1">
                <a:latin typeface="Poppins" panose="00000500000000000000" pitchFamily="2" charset="0"/>
                <a:cs typeface="Poppins" panose="00000500000000000000" pitchFamily="2" charset="0"/>
              </a:rPr>
              <a:t>adresse</a:t>
            </a: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US" dirty="0" err="1">
                <a:latin typeface="Poppins" panose="00000500000000000000" pitchFamily="2" charset="0"/>
                <a:cs typeface="Poppins" panose="00000500000000000000" pitchFamily="2" charset="0"/>
              </a:rPr>
              <a:t>heure</a:t>
            </a: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 etc..)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8443DBC-96A6-4B0F-B33B-276563E411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054" y="1598714"/>
            <a:ext cx="6243918" cy="36605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F15B486-0A12-4579-9A30-8E6FD2C76C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6550860"/>
            <a:ext cx="818984" cy="18555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B42E52D-56B6-451F-9941-11631FACE2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968" y="-429558"/>
            <a:ext cx="3410408" cy="349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899707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C08F76-92B9-4BAF-95E6-FE623CD87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7186" y="536706"/>
            <a:ext cx="10018713" cy="1752599"/>
          </a:xfrm>
        </p:spPr>
        <p:txBody>
          <a:bodyPr>
            <a:normAutofit/>
          </a:bodyPr>
          <a:lstStyle/>
          <a:p>
            <a:r>
              <a:rPr lang="fr-FR" sz="3600" dirty="0">
                <a:latin typeface="Poppins" panose="00000500000000000000" pitchFamily="2" charset="0"/>
                <a:cs typeface="Poppins" panose="00000500000000000000" pitchFamily="2" charset="0"/>
              </a:rPr>
              <a:t>Les notes de frais</a:t>
            </a:r>
          </a:p>
        </p:txBody>
      </p:sp>
      <p:pic>
        <p:nvPicPr>
          <p:cNvPr id="5" name="Espace réservé du contenu 4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B990DC28-A7A8-47AF-BB3D-77CDF000FD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676525"/>
            <a:ext cx="4572000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04B7F3A9-B392-4E50-BC05-37707F2B7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387" y="3126489"/>
            <a:ext cx="4996512" cy="1671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D2DF7650-B038-4B2E-A867-F9B959CCA696}"/>
              </a:ext>
            </a:extLst>
          </p:cNvPr>
          <p:cNvSpPr txBox="1">
            <a:spLocks/>
          </p:cNvSpPr>
          <p:nvPr/>
        </p:nvSpPr>
        <p:spPr>
          <a:xfrm>
            <a:off x="-1199357" y="137389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dirty="0">
                <a:latin typeface="Poppins" panose="00000500000000000000" pitchFamily="2" charset="0"/>
                <a:cs typeface="Poppins" panose="00000500000000000000" pitchFamily="2" charset="0"/>
              </a:rPr>
              <a:t>Ajoutez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BFD3A8B3-8C42-443C-BFAA-F8C9B20E13EB}"/>
              </a:ext>
            </a:extLst>
          </p:cNvPr>
          <p:cNvSpPr txBox="1">
            <a:spLocks/>
          </p:cNvSpPr>
          <p:nvPr/>
        </p:nvSpPr>
        <p:spPr>
          <a:xfrm>
            <a:off x="4138286" y="1902086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dirty="0">
                <a:latin typeface="Poppins" panose="00000500000000000000" pitchFamily="2" charset="0"/>
                <a:cs typeface="Poppins" panose="00000500000000000000" pitchFamily="2" charset="0"/>
              </a:rPr>
              <a:t>Recherchez</a:t>
            </a:r>
            <a:endParaRPr lang="fr-FR" sz="2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4" name="Image 13" descr="Une image contenant lampe&#10;&#10;Description générée avec un niveau de confiance très élevé">
            <a:extLst>
              <a:ext uri="{FF2B5EF4-FFF2-40B4-BE49-F238E27FC236}">
                <a16:creationId xmlns:a16="http://schemas.microsoft.com/office/drawing/2014/main" id="{321E2878-0943-4ECF-9CB8-1FAF072A30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462" y="133547"/>
            <a:ext cx="1085849" cy="1085849"/>
          </a:xfrm>
          <a:prstGeom prst="rect">
            <a:avLst/>
          </a:pr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9E855C83-3835-415F-8405-3F98FF3DE34C}"/>
              </a:ext>
            </a:extLst>
          </p:cNvPr>
          <p:cNvSpPr txBox="1">
            <a:spLocks/>
          </p:cNvSpPr>
          <p:nvPr/>
        </p:nvSpPr>
        <p:spPr>
          <a:xfrm>
            <a:off x="4138285" y="423621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1400" dirty="0">
                <a:latin typeface="Roboto"/>
              </a:rPr>
              <a:t>*Vous accédez directement à cette page après la première étape.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6D9B575E-F334-4008-A1BC-D62C764C3EBE}"/>
              </a:ext>
            </a:extLst>
          </p:cNvPr>
          <p:cNvSpPr txBox="1">
            <a:spLocks/>
          </p:cNvSpPr>
          <p:nvPr/>
        </p:nvSpPr>
        <p:spPr>
          <a:xfrm>
            <a:off x="-1199357" y="4568695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1400" dirty="0">
                <a:latin typeface="Poppins" panose="00000500000000000000" pitchFamily="2" charset="0"/>
                <a:cs typeface="Poppins" panose="00000500000000000000" pitchFamily="2" charset="0"/>
              </a:rPr>
              <a:t>*GIF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183F001-B816-4F28-9E3C-BF0A96C505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6550860"/>
            <a:ext cx="818984" cy="18555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46A22E0-929E-40FC-B52E-FD5BE28F15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82400" y="2532294"/>
            <a:ext cx="504679" cy="50467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12C0BE5-5BFF-43BC-B6D1-574EB35361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156" y="2095000"/>
            <a:ext cx="294685" cy="29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62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8A50A1-3862-4394-8F05-68CD93804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762000"/>
            <a:ext cx="10018713" cy="1752599"/>
          </a:xfrm>
        </p:spPr>
        <p:txBody>
          <a:bodyPr>
            <a:normAutofit/>
          </a:bodyPr>
          <a:lstStyle/>
          <a:p>
            <a:r>
              <a:rPr lang="fr-FR" sz="3600" dirty="0">
                <a:latin typeface="Poppins" panose="00000500000000000000" pitchFamily="2" charset="0"/>
                <a:cs typeface="Poppins" panose="00000500000000000000" pitchFamily="2" charset="0"/>
              </a:rPr>
              <a:t>Ajouter un </a:t>
            </a:r>
            <a:r>
              <a:rPr lang="fr-FR" sz="3600" dirty="0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Ticket</a:t>
            </a:r>
            <a:r>
              <a:rPr lang="fr-FR" sz="3600" dirty="0">
                <a:latin typeface="Poppins" panose="00000500000000000000" pitchFamily="2" charset="0"/>
                <a:cs typeface="Poppins" panose="00000500000000000000" pitchFamily="2" charset="0"/>
              </a:rPr>
              <a:t> (GIF)</a:t>
            </a:r>
          </a:p>
        </p:txBody>
      </p:sp>
      <p:pic>
        <p:nvPicPr>
          <p:cNvPr id="7" name="Image 6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FBDA885D-BE2E-49A7-B805-04499D51B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315" y="2322414"/>
            <a:ext cx="4695235" cy="2880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5327B25A-14E2-4C1D-A1F0-8CF43BB32A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935" y="2322414"/>
            <a:ext cx="4913662" cy="2880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1121330-FE12-4023-AA56-17ACC5BE8DFD}"/>
              </a:ext>
            </a:extLst>
          </p:cNvPr>
          <p:cNvSpPr txBox="1">
            <a:spLocks/>
          </p:cNvSpPr>
          <p:nvPr/>
        </p:nvSpPr>
        <p:spPr>
          <a:xfrm>
            <a:off x="-1018382" y="4473445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fr-FR" sz="1400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0ABFF61C-0BD1-4C79-8769-474492ACF6D0}"/>
              </a:ext>
            </a:extLst>
          </p:cNvPr>
          <p:cNvSpPr txBox="1">
            <a:spLocks/>
          </p:cNvSpPr>
          <p:nvPr/>
        </p:nvSpPr>
        <p:spPr>
          <a:xfrm>
            <a:off x="4062412" y="4473444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fr-FR" sz="1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DFDB092-5358-40B0-A6D7-26DD6D1A17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6550860"/>
            <a:ext cx="818984" cy="18555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8810EBD-8653-448C-A77A-37B1C22594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298" y="-757189"/>
            <a:ext cx="3258734" cy="334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69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828AD1-5599-4B4F-B76F-1D49C5DB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8" y="952500"/>
            <a:ext cx="10018713" cy="1752599"/>
          </a:xfrm>
        </p:spPr>
        <p:txBody>
          <a:bodyPr>
            <a:normAutofit/>
          </a:bodyPr>
          <a:lstStyle/>
          <a:p>
            <a:r>
              <a:rPr lang="fr-FR" sz="3600" dirty="0">
                <a:latin typeface="Poppins" panose="00000500000000000000" pitchFamily="2" charset="0"/>
                <a:cs typeface="Poppins" panose="00000500000000000000" pitchFamily="2" charset="0"/>
              </a:rPr>
              <a:t>Parrainage / Récompenses (</a:t>
            </a:r>
            <a:r>
              <a:rPr lang="fr-FR" sz="3600" dirty="0">
                <a:solidFill>
                  <a:schemeClr val="accent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GIF</a:t>
            </a:r>
            <a:r>
              <a:rPr lang="fr-FR" sz="3600" dirty="0">
                <a:latin typeface="Poppins" panose="00000500000000000000" pitchFamily="2" charset="0"/>
                <a:cs typeface="Poppins" panose="00000500000000000000" pitchFamily="2" charset="0"/>
              </a:rPr>
              <a:t>)</a:t>
            </a:r>
          </a:p>
        </p:txBody>
      </p:sp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18A8CF5B-7540-4530-8A61-BA3E2C8D10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417" y="2703375"/>
            <a:ext cx="5354493" cy="2899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E045D13-2B95-4A82-8ED4-3A3DCE179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6550860"/>
            <a:ext cx="818984" cy="18555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EAEAC4E-9900-467D-AE72-1F840A5AA6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86" y="64767"/>
            <a:ext cx="2287353" cy="135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69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4029FB-D9D4-49CE-A78B-4EEED7DBF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>
                <a:latin typeface="Poppins" panose="00000500000000000000" pitchFamily="2" charset="0"/>
                <a:cs typeface="Poppins" panose="00000500000000000000" pitchFamily="2" charset="0"/>
              </a:rPr>
              <a:t>Assistance en ligne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BDF03D0-7ED8-4689-BAAB-EDB74BA1BF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666" y="4248152"/>
            <a:ext cx="2210108" cy="120984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DAE0A80-38DF-4A60-9124-7FDFEB1AA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829" y="2298277"/>
            <a:ext cx="7305675" cy="1402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183EDC4-AF61-41D2-9DBB-C0C1137FF3C5}"/>
              </a:ext>
            </a:extLst>
          </p:cNvPr>
          <p:cNvSpPr txBox="1"/>
          <p:nvPr/>
        </p:nvSpPr>
        <p:spPr>
          <a:xfrm>
            <a:off x="1959772" y="4248152"/>
            <a:ext cx="7477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Poppins" panose="00000500000000000000" pitchFamily="2" charset="0"/>
                <a:cs typeface="Poppins" panose="00000500000000000000" pitchFamily="2" charset="0"/>
              </a:rPr>
              <a:t>Cliquez</a:t>
            </a:r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 sur le « ? 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Poppins" panose="00000500000000000000" pitchFamily="2" charset="0"/>
                <a:cs typeface="Poppins" panose="00000500000000000000" pitchFamily="2" charset="0"/>
              </a:rPr>
              <a:t>Choisissez</a:t>
            </a:r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 ce que vous souhaitez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7DC4D9B-43AF-4013-A60C-F53D64677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875" y="726324"/>
            <a:ext cx="1323975" cy="132397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29913BD-CCBB-4CB1-9765-CF16581410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6550860"/>
            <a:ext cx="818984" cy="18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08088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4504AA-51F5-4098-92B7-3802A5E8A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735566"/>
            <a:ext cx="10018713" cy="1752599"/>
          </a:xfrm>
        </p:spPr>
        <p:txBody>
          <a:bodyPr>
            <a:normAutofit/>
          </a:bodyPr>
          <a:lstStyle/>
          <a:p>
            <a:r>
              <a:rPr lang="fr-FR" sz="3600" dirty="0">
                <a:latin typeface="Poppins" panose="00000500000000000000" pitchFamily="2" charset="0"/>
                <a:cs typeface="Poppins" panose="00000500000000000000" pitchFamily="2" charset="0"/>
              </a:rPr>
              <a:t>Aide (FAQ et Chat en Ligne)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2F0BEF1-E620-4233-A439-559B01773C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3" t="-1783"/>
          <a:stretch/>
        </p:blipFill>
        <p:spPr>
          <a:xfrm>
            <a:off x="2309821" y="2552699"/>
            <a:ext cx="4767246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9DC2181-8A21-4894-880B-AC58AD9B0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68" y="2552699"/>
            <a:ext cx="2246786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E0045F3-F12A-4D01-A307-49344F8EABD9}"/>
              </a:ext>
            </a:extLst>
          </p:cNvPr>
          <p:cNvSpPr txBox="1"/>
          <p:nvPr/>
        </p:nvSpPr>
        <p:spPr>
          <a:xfrm>
            <a:off x="4214518" y="5924552"/>
            <a:ext cx="4019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La FAQ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7718030-31EF-4F7C-8C17-13F081DB4158}"/>
              </a:ext>
            </a:extLst>
          </p:cNvPr>
          <p:cNvSpPr txBox="1"/>
          <p:nvPr/>
        </p:nvSpPr>
        <p:spPr>
          <a:xfrm>
            <a:off x="8343858" y="5924552"/>
            <a:ext cx="4019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Le chat en ligne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5C1D040-AC43-4708-894E-947ED72CF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3595"/>
            <a:ext cx="1092056" cy="109205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F4151B6-1E9D-4BD1-A6AD-41EAC5AC5A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6550860"/>
            <a:ext cx="818984" cy="18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06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549CA1-D175-463B-96F1-65F9EB315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911" y="685799"/>
            <a:ext cx="10018713" cy="1752599"/>
          </a:xfrm>
        </p:spPr>
        <p:txBody>
          <a:bodyPr>
            <a:normAutofit/>
          </a:bodyPr>
          <a:lstStyle/>
          <a:p>
            <a:r>
              <a:rPr lang="fr-FR" sz="3200" dirty="0">
                <a:latin typeface="Poppins" panose="00000500000000000000" pitchFamily="2" charset="0"/>
                <a:cs typeface="Poppins" panose="00000500000000000000" pitchFamily="2" charset="0"/>
              </a:rPr>
              <a:t>Nous contacter 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57CA7E31-F39B-4A08-B0B8-FCF5946986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78" t="-5880" r="-4445" b="-3552"/>
          <a:stretch/>
        </p:blipFill>
        <p:spPr>
          <a:xfrm>
            <a:off x="1447137" y="2728035"/>
            <a:ext cx="3004211" cy="2047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B468222-FDEF-418A-88E5-2E8C12EDF7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4" t="-3079" r="-2311" b="-456"/>
          <a:stretch/>
        </p:blipFill>
        <p:spPr>
          <a:xfrm>
            <a:off x="5150765" y="2724536"/>
            <a:ext cx="3004211" cy="2047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0E41A66-E21D-4BE4-9E58-388DF50E4F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4" t="-4362" r="-2690"/>
          <a:stretch/>
        </p:blipFill>
        <p:spPr>
          <a:xfrm>
            <a:off x="8676595" y="2728035"/>
            <a:ext cx="3004210" cy="2043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5733492-45BB-4F96-916A-1D62720E36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17" y="1076406"/>
            <a:ext cx="971384" cy="971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D993337-BF6B-45FB-B8CB-3A5CCD7E9F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6550860"/>
            <a:ext cx="818984" cy="18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917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5ECC3B-474E-4F35-8693-A731A86F3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Et voilà, c’est déjà la fin..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4A86C9B-3DC0-4E13-8F81-54003DC1F3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783" y="2667000"/>
            <a:ext cx="5355771" cy="3124200"/>
          </a:xfrm>
        </p:spPr>
      </p:pic>
      <p:pic>
        <p:nvPicPr>
          <p:cNvPr id="4" name="Image 3" descr="Une image contenant assis, sombre, regardant, portable&#10;&#10;Description générée avec un niveau de confiance très élevé">
            <a:extLst>
              <a:ext uri="{FF2B5EF4-FFF2-40B4-BE49-F238E27FC236}">
                <a16:creationId xmlns:a16="http://schemas.microsoft.com/office/drawing/2014/main" id="{718B7B6B-939B-44E2-80B8-C486BF61BD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0034">
            <a:off x="11126398" y="6167582"/>
            <a:ext cx="753252" cy="44291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CB87A08-999C-4E5B-B85F-3D33D20C45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6550860"/>
            <a:ext cx="818984" cy="18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091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DD8A4C-6F9B-40B9-8989-DB2BA7BD0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386" y="685437"/>
            <a:ext cx="10018713" cy="1752599"/>
          </a:xfrm>
        </p:spPr>
        <p:txBody>
          <a:bodyPr>
            <a:normAutofit/>
          </a:bodyPr>
          <a:lstStyle/>
          <a:p>
            <a:r>
              <a:rPr lang="fr-FR" sz="3600" dirty="0">
                <a:latin typeface="Poppins" panose="00000500000000000000" pitchFamily="2" charset="0"/>
                <a:cs typeface="Poppins" panose="00000500000000000000" pitchFamily="2" charset="0"/>
              </a:rPr>
              <a:t>Les navigateurs déconseillés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CBBB754-37E3-41C6-8406-6B8F8D7D8024}"/>
              </a:ext>
            </a:extLst>
          </p:cNvPr>
          <p:cNvSpPr txBox="1"/>
          <p:nvPr/>
        </p:nvSpPr>
        <p:spPr>
          <a:xfrm>
            <a:off x="2262322" y="5241306"/>
            <a:ext cx="2115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Microsoft Edge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9BFC7BA-8F62-4A60-A807-C4575A9A4903}"/>
              </a:ext>
            </a:extLst>
          </p:cNvPr>
          <p:cNvSpPr txBox="1"/>
          <p:nvPr/>
        </p:nvSpPr>
        <p:spPr>
          <a:xfrm>
            <a:off x="5063220" y="5241306"/>
            <a:ext cx="2115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Opéra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51A2EB1-D47A-4474-A82B-F273E9108A64}"/>
              </a:ext>
            </a:extLst>
          </p:cNvPr>
          <p:cNvSpPr txBox="1"/>
          <p:nvPr/>
        </p:nvSpPr>
        <p:spPr>
          <a:xfrm>
            <a:off x="8133137" y="5258605"/>
            <a:ext cx="2115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Internet Explorer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4CCB697-CA51-4195-BAE6-AB353A4A7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437" y="1218836"/>
            <a:ext cx="1008993" cy="685800"/>
          </a:xfrm>
          <a:prstGeom prst="rect">
            <a:avLst/>
          </a:prstGeom>
        </p:spPr>
      </p:pic>
      <p:pic>
        <p:nvPicPr>
          <p:cNvPr id="13" name="Espace réservé du contenu 12">
            <a:extLst>
              <a:ext uri="{FF2B5EF4-FFF2-40B4-BE49-F238E27FC236}">
                <a16:creationId xmlns:a16="http://schemas.microsoft.com/office/drawing/2014/main" id="{8CB2F81D-6756-4853-A56A-4F11C670B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600" y="2971073"/>
            <a:ext cx="2276584" cy="2234847"/>
          </a:xfr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C5E6333-E590-491F-B037-C9C2171D6F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3" y="2683958"/>
            <a:ext cx="3181145" cy="267840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D811E43-F28B-4DA3-A2B2-D97F0964A4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86" y="2942113"/>
            <a:ext cx="2335228" cy="216209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84264FC-4E5B-4E16-BC0C-45DD4B9DBA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6550860"/>
            <a:ext cx="818984" cy="18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553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115244-8B5F-46BD-8355-E1B47D280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43" y="861632"/>
            <a:ext cx="10018713" cy="1752599"/>
          </a:xfrm>
        </p:spPr>
        <p:txBody>
          <a:bodyPr>
            <a:normAutofit/>
          </a:bodyPr>
          <a:lstStyle/>
          <a:p>
            <a:r>
              <a:rPr lang="fr-FR" sz="3600" b="1" dirty="0">
                <a:latin typeface="Poppins" panose="00000500000000000000" pitchFamily="2" charset="0"/>
                <a:cs typeface="Poppins" panose="00000500000000000000" pitchFamily="2" charset="0"/>
              </a:rPr>
              <a:t>L’installer sur votre </a:t>
            </a:r>
            <a:r>
              <a:rPr lang="fr-FR" sz="3600" b="1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iPhone</a:t>
            </a:r>
            <a:r>
              <a:rPr lang="fr-FR" sz="3600" b="1" dirty="0">
                <a:latin typeface="Poppins" panose="00000500000000000000" pitchFamily="2" charset="0"/>
                <a:cs typeface="Poppins" panose="00000500000000000000" pitchFamily="2" charset="0"/>
              </a:rPr>
              <a:t> / iPad</a:t>
            </a:r>
          </a:p>
        </p:txBody>
      </p:sp>
      <p:pic>
        <p:nvPicPr>
          <p:cNvPr id="5" name="Espace réservé du contenu 4" descr="Une image contenant table, téléphone mobile, téléphone, assis&#10;&#10;Description générée avec un niveau de confiance très élevé">
            <a:extLst>
              <a:ext uri="{FF2B5EF4-FFF2-40B4-BE49-F238E27FC236}">
                <a16:creationId xmlns:a16="http://schemas.microsoft.com/office/drawing/2014/main" id="{263FBA22-F349-4B14-91B3-9EE869EA6C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227" y="276225"/>
            <a:ext cx="2048261" cy="2196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 6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2545ACD5-181F-4AAE-A591-1B69C2544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922" y="2710542"/>
            <a:ext cx="1895740" cy="33793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Image 10" descr="Une image contenant capture d’écran, écran, homme, assis&#10;&#10;Description générée avec un niveau de confiance très élevé">
            <a:extLst>
              <a:ext uri="{FF2B5EF4-FFF2-40B4-BE49-F238E27FC236}">
                <a16:creationId xmlns:a16="http://schemas.microsoft.com/office/drawing/2014/main" id="{A2C43330-5345-4EF9-9515-EA3F124AA0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641" y="2617660"/>
            <a:ext cx="1895740" cy="33723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2ADF8F1-5483-4E4D-AADC-7A1394BF45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334" y="3886200"/>
            <a:ext cx="2021634" cy="116875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B45545D-500D-4DF8-9907-E9733DD210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6550860"/>
            <a:ext cx="818984" cy="18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26105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4ED885-3E93-4020-8E9E-CAADDD073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>
                <a:latin typeface="Poppins" panose="00000500000000000000" pitchFamily="2" charset="0"/>
                <a:cs typeface="Poppins" panose="00000500000000000000" pitchFamily="2" charset="0"/>
              </a:rPr>
              <a:t>L’installer sur </a:t>
            </a:r>
            <a:r>
              <a:rPr lang="fr-FR" sz="3600" b="1" dirty="0">
                <a:solidFill>
                  <a:srgbClr val="92D05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Android</a:t>
            </a:r>
            <a:r>
              <a:rPr lang="fr-FR" sz="3600" b="1" dirty="0">
                <a:latin typeface="Poppins" panose="00000500000000000000" pitchFamily="2" charset="0"/>
                <a:cs typeface="Poppins" panose="00000500000000000000" pitchFamily="2" charset="0"/>
              </a:rPr>
              <a:t> / Tablette</a:t>
            </a:r>
          </a:p>
        </p:txBody>
      </p:sp>
      <p:pic>
        <p:nvPicPr>
          <p:cNvPr id="9" name="Espace réservé du contenu 8" descr="Une image contenant horloge, dessin&#10;&#10;Description générée avec un niveau de confiance très élevé">
            <a:extLst>
              <a:ext uri="{FF2B5EF4-FFF2-40B4-BE49-F238E27FC236}">
                <a16:creationId xmlns:a16="http://schemas.microsoft.com/office/drawing/2014/main" id="{7EA8AF11-5410-4630-A81A-EA5F8257EF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010" y="4777302"/>
            <a:ext cx="2069990" cy="2080697"/>
          </a:xfrm>
        </p:spPr>
      </p:pic>
      <p:pic>
        <p:nvPicPr>
          <p:cNvPr id="11" name="Image 10" descr="Une image contenant moniteur, écran, ordinateur, horloge&#10;&#10;Description générée avec un niveau de confiance très élevé">
            <a:extLst>
              <a:ext uri="{FF2B5EF4-FFF2-40B4-BE49-F238E27FC236}">
                <a16:creationId xmlns:a16="http://schemas.microsoft.com/office/drawing/2014/main" id="{799A4F7F-5C1F-454B-A076-124B9AA51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084" y="2471741"/>
            <a:ext cx="1743318" cy="32389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 12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24BEB44F-E785-4C6D-902C-22956066D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690" y="2471741"/>
            <a:ext cx="1867161" cy="310558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7" name="Image 16" descr="Une image contenant sombre, avion, arbre, clôture&#10;&#10;Description générée avec un niveau de confiance très élevé">
            <a:extLst>
              <a:ext uri="{FF2B5EF4-FFF2-40B4-BE49-F238E27FC236}">
                <a16:creationId xmlns:a16="http://schemas.microsoft.com/office/drawing/2014/main" id="{CDB7FE29-0A23-4E20-AD15-A2F8773A2F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602" y="2538425"/>
            <a:ext cx="3105584" cy="31055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9E30366-2E86-4743-8DF2-22926C742D64}"/>
              </a:ext>
            </a:extLst>
          </p:cNvPr>
          <p:cNvCxnSpPr/>
          <p:nvPr/>
        </p:nvCxnSpPr>
        <p:spPr>
          <a:xfrm>
            <a:off x="3132814" y="5096786"/>
            <a:ext cx="818984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4AC7383A-075D-467A-ADFE-B5F68B38C6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372" y="5388130"/>
            <a:ext cx="678190" cy="20263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0348107-7AFF-48A1-A573-B0DE2F1462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6550860"/>
            <a:ext cx="818984" cy="18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13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823AC9-303F-4C58-B28D-C8FE82850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>
                <a:latin typeface="Poppins" panose="00000500000000000000" pitchFamily="2" charset="0"/>
                <a:cs typeface="Poppins" panose="00000500000000000000" pitchFamily="2" charset="0"/>
              </a:rPr>
              <a:t>Disponible sur tous les appareils !</a:t>
            </a:r>
          </a:p>
        </p:txBody>
      </p:sp>
      <p:pic>
        <p:nvPicPr>
          <p:cNvPr id="9" name="Espace réservé du contenu 8" descr="Une image contenant moniteur, ordinateur, équipement électronique, assis&#10;&#10;Description générée avec un niveau de confiance très élevé">
            <a:extLst>
              <a:ext uri="{FF2B5EF4-FFF2-40B4-BE49-F238E27FC236}">
                <a16:creationId xmlns:a16="http://schemas.microsoft.com/office/drawing/2014/main" id="{553776F7-3FD4-461E-B47A-1BE7E9C60B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386" y="2713653"/>
            <a:ext cx="5938561" cy="3124200"/>
          </a:xfr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DBE8D70-63F4-472A-AB57-0E3ED3FC5E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888" y="4111290"/>
            <a:ext cx="1859660" cy="118222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D4E4082-8E0A-491B-B6FF-CD140E876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496" y="4133911"/>
            <a:ext cx="907275" cy="119056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6775DCA-00CE-41B1-86EE-3F0BF055C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718" y="2821357"/>
            <a:ext cx="2858262" cy="122200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5A0BC57-A605-43C1-B841-60803C03BB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661" y="4043363"/>
            <a:ext cx="809738" cy="30484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C7F771E-5C72-4534-8AE1-80BB207C2C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351" y="4043362"/>
            <a:ext cx="809738" cy="30484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BD531A5-1A9B-43E8-8ABE-625F2595FA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351" y="4123331"/>
            <a:ext cx="809738" cy="30484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72EB1FB-B515-41DF-9BD3-0507EAB32C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661" y="4123330"/>
            <a:ext cx="809738" cy="30484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AA7F851-42CB-4C62-8AAB-480C362347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826" y="3783794"/>
            <a:ext cx="809738" cy="304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4C8DE011-386A-4C07-93DF-2A4208E8C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648" y="4581525"/>
            <a:ext cx="423008" cy="74295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9C67D55-D7DD-46A8-A6B9-C80A83DD19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07558" y="3991589"/>
            <a:ext cx="333422" cy="57158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CB7FFBD6-6ADC-46A6-AF14-4701A75C41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336089" y="3992190"/>
            <a:ext cx="333422" cy="57158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BAA22DD4-EB30-4F26-BC35-2D36662D7A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44239" y="4036786"/>
            <a:ext cx="333422" cy="5715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7BB58CF-F0CB-4694-BE7C-06976B75DE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6550860"/>
            <a:ext cx="818984" cy="18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081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FE76C8-76FE-4D52-8EDB-CC7741DBC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>
                <a:latin typeface="Poppins" panose="00000500000000000000" pitchFamily="2" charset="0"/>
                <a:cs typeface="Poppins" panose="00000500000000000000" pitchFamily="2" charset="0"/>
              </a:rPr>
              <a:t>Se connecter sur notre site </a:t>
            </a:r>
            <a:r>
              <a:rPr lang="fr-FR" sz="3600" dirty="0">
                <a:latin typeface="Poppins" panose="00000500000000000000" pitchFamily="2" charset="0"/>
                <a:cs typeface="Poppins" panose="00000500000000000000" pitchFamily="2" charset="0"/>
                <a:hlinkClick r:id="rId2"/>
              </a:rPr>
              <a:t>http://www.manatime.com/</a:t>
            </a:r>
            <a:endParaRPr lang="fr-FR" sz="36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Image 3" descr="Une image contenant intérieur, ordinateur, portable, guichet&#10;&#10;Description générée avec un niveau de confiance très élevé">
            <a:extLst>
              <a:ext uri="{FF2B5EF4-FFF2-40B4-BE49-F238E27FC236}">
                <a16:creationId xmlns:a16="http://schemas.microsoft.com/office/drawing/2014/main" id="{EDCE2E0C-2D19-4618-9FE0-620315F31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691551"/>
            <a:ext cx="7648575" cy="29760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0E6C8C5-1554-4479-BD0F-E09C681DB0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6550860"/>
            <a:ext cx="818984" cy="18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3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610CAB-0F2E-40FF-8E31-D5719867C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8" y="885824"/>
            <a:ext cx="10018713" cy="1752599"/>
          </a:xfrm>
        </p:spPr>
        <p:txBody>
          <a:bodyPr>
            <a:normAutofit/>
          </a:bodyPr>
          <a:lstStyle/>
          <a:p>
            <a:r>
              <a:rPr lang="fr-FR" sz="3600" dirty="0">
                <a:latin typeface="Poppins" panose="00000500000000000000" pitchFamily="2" charset="0"/>
                <a:cs typeface="Poppins" panose="00000500000000000000" pitchFamily="2" charset="0"/>
              </a:rPr>
              <a:t>Entrez vos </a:t>
            </a:r>
            <a:r>
              <a:rPr lang="fr-FR" sz="3600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identifiants</a:t>
            </a:r>
            <a:r>
              <a:rPr lang="fr-FR" sz="3600" dirty="0">
                <a:latin typeface="Poppins" panose="00000500000000000000" pitchFamily="2" charset="0"/>
                <a:cs typeface="Poppins" panose="00000500000000000000" pitchFamily="2" charset="0"/>
              </a:rPr>
              <a:t> !</a:t>
            </a:r>
          </a:p>
        </p:txBody>
      </p:sp>
      <p:pic>
        <p:nvPicPr>
          <p:cNvPr id="4" name="Image 3" descr="Une image contenant horloge, signe&#10;&#10;Description générée avec un niveau de confiance très élevé">
            <a:extLst>
              <a:ext uri="{FF2B5EF4-FFF2-40B4-BE49-F238E27FC236}">
                <a16:creationId xmlns:a16="http://schemas.microsoft.com/office/drawing/2014/main" id="{44459D4D-D0EF-4D62-B680-BB35BCA26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388" y="209549"/>
            <a:ext cx="1352549" cy="135254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D94B7AA-570B-4EF7-897D-7E92648BF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6550860"/>
            <a:ext cx="818984" cy="18555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13A3A91-5C2F-404A-9CA9-8A6CBABF90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7" t="-1407" r="-934" b="-264"/>
          <a:stretch/>
        </p:blipFill>
        <p:spPr>
          <a:xfrm>
            <a:off x="3135949" y="2349692"/>
            <a:ext cx="6715429" cy="3265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771148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1E6412-8BB3-42BD-837E-3098DD4B3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7" y="1242177"/>
            <a:ext cx="3333495" cy="1504335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Poppins" panose="00000500000000000000" pitchFamily="2" charset="0"/>
                <a:cs typeface="Poppins" panose="00000500000000000000" pitchFamily="2" charset="0"/>
              </a:rPr>
              <a:t>Consulter le solde de son équipe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F0DD45-0044-4F1B-8B07-6137251997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07" y="2547730"/>
            <a:ext cx="4117769" cy="2927077"/>
          </a:xfrm>
        </p:spPr>
        <p:txBody>
          <a:bodyPr anchor="t">
            <a:noAutofit/>
          </a:bodyPr>
          <a:lstStyle/>
          <a:p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Cliquez sur le module absence puis « </a:t>
            </a:r>
            <a:r>
              <a:rPr lang="fr-FR" sz="1600" dirty="0">
                <a:solidFill>
                  <a:schemeClr val="accent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Compteur absence</a:t>
            </a:r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 »</a:t>
            </a:r>
          </a:p>
          <a:p>
            <a:endParaRPr lang="fr-FR" sz="1600" dirty="0">
              <a:solidFill>
                <a:schemeClr val="accent2"/>
              </a:solidFill>
            </a:endParaRPr>
          </a:p>
          <a:p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Choisissez et </a:t>
            </a:r>
            <a:r>
              <a:rPr lang="fr-FR" sz="1600" dirty="0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filtrez</a:t>
            </a:r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 le service</a:t>
            </a:r>
            <a:r>
              <a:rPr lang="fr-FR" sz="1600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souhaité</a:t>
            </a:r>
            <a:r>
              <a:rPr lang="fr-FR" sz="1800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</a:p>
          <a:p>
            <a:endParaRPr lang="fr-FR" sz="1600" dirty="0">
              <a:solidFill>
                <a:schemeClr val="accent2"/>
              </a:solidFill>
            </a:endParaRPr>
          </a:p>
          <a:p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Vous disposez du </a:t>
            </a:r>
            <a:r>
              <a:rPr lang="fr-FR" sz="1600" dirty="0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solde</a:t>
            </a:r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 réel et futur de toute votre équipe.</a:t>
            </a:r>
          </a:p>
          <a:p>
            <a:endParaRPr lang="fr-FR" sz="1800" dirty="0"/>
          </a:p>
          <a:p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Une petite légende en bas à droite est présente si besoin.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9B64A32-8F23-48FB-BFFD-33D3AFF2D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6550860"/>
            <a:ext cx="818984" cy="18555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C413E3B-FF0B-47B0-B006-4E40BDF09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207" y="-98878"/>
            <a:ext cx="3099675" cy="317997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306D2DE-CD10-47C6-97B1-6B9E251E25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556" y="817204"/>
            <a:ext cx="5170997" cy="2124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6B79E96-C6B6-4C6B-8233-58E1B4F88E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556" y="3728706"/>
            <a:ext cx="5170997" cy="2312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1191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rallaxe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1A9F9826-882C-40B9-8F38-5A3B8CFD19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1401</TotalTime>
  <Words>534</Words>
  <Application>Microsoft Office PowerPoint</Application>
  <PresentationFormat>Grand écran</PresentationFormat>
  <Paragraphs>94</Paragraphs>
  <Slides>27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3" baseType="lpstr">
      <vt:lpstr>Arial</vt:lpstr>
      <vt:lpstr>Corbel</vt:lpstr>
      <vt:lpstr>Poppins</vt:lpstr>
      <vt:lpstr>Roboto</vt:lpstr>
      <vt:lpstr>Wingdings</vt:lpstr>
      <vt:lpstr>Parallaxe</vt:lpstr>
      <vt:lpstr>Logiciel Congés Payés  ManaTime</vt:lpstr>
      <vt:lpstr>Les navigateurs conseillés</vt:lpstr>
      <vt:lpstr>Les navigateurs déconseillés</vt:lpstr>
      <vt:lpstr>L’installer sur votre iPhone / iPad</vt:lpstr>
      <vt:lpstr>L’installer sur Android / Tablette</vt:lpstr>
      <vt:lpstr>Disponible sur tous les appareils !</vt:lpstr>
      <vt:lpstr>Se connecter sur notre site http://www.manatime.com/</vt:lpstr>
      <vt:lpstr>Entrez vos identifiants !</vt:lpstr>
      <vt:lpstr>Consulter le solde de son équipe</vt:lpstr>
      <vt:lpstr>Valider / Refuser une demande d’absence</vt:lpstr>
      <vt:lpstr>Déposer une absence pour un collaborateur</vt:lpstr>
      <vt:lpstr>Une autre méthode en GIF !</vt:lpstr>
      <vt:lpstr>Déposer une heure Supp / Récup</vt:lpstr>
      <vt:lpstr>Valider une demande d’heure Supp/ Récup</vt:lpstr>
      <vt:lpstr>Start &amp; Stop (Pointeuse virtuelle)</vt:lpstr>
      <vt:lpstr>Le Face Tracking  (1/2)</vt:lpstr>
      <vt:lpstr>Suite du Process (2/2)</vt:lpstr>
      <vt:lpstr>La troisième option !</vt:lpstr>
      <vt:lpstr>Le GANTT</vt:lpstr>
      <vt:lpstr>Rechercher la présence d’un collaborateur</vt:lpstr>
      <vt:lpstr>Les notes de frais</vt:lpstr>
      <vt:lpstr>Ajouter un Ticket (GIF)</vt:lpstr>
      <vt:lpstr>Parrainage / Récompenses (GIF)</vt:lpstr>
      <vt:lpstr>Assistance en ligne</vt:lpstr>
      <vt:lpstr>Aide (FAQ et Chat en Ligne)</vt:lpstr>
      <vt:lpstr>Nous contacter </vt:lpstr>
      <vt:lpstr>Et voilà, c’est déjà la fin..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Logiciel Congés Payés  ManaTime</dc:title>
  <dc:creator>Alexandre TECHER</dc:creator>
  <cp:lastModifiedBy>Alexandre TECHER</cp:lastModifiedBy>
  <cp:revision>45</cp:revision>
  <dcterms:created xsi:type="dcterms:W3CDTF">2020-09-17T09:23:28Z</dcterms:created>
  <dcterms:modified xsi:type="dcterms:W3CDTF">2020-10-28T15:05:42Z</dcterms:modified>
</cp:coreProperties>
</file>