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7" r:id="rId2"/>
    <p:sldId id="288" r:id="rId3"/>
    <p:sldId id="258" r:id="rId4"/>
    <p:sldId id="259" r:id="rId5"/>
    <p:sldId id="260" r:id="rId6"/>
    <p:sldId id="261" r:id="rId7"/>
    <p:sldId id="262" r:id="rId8"/>
    <p:sldId id="263" r:id="rId9"/>
    <p:sldId id="280" r:id="rId10"/>
    <p:sldId id="265" r:id="rId11"/>
    <p:sldId id="281" r:id="rId12"/>
    <p:sldId id="276" r:id="rId13"/>
    <p:sldId id="289" r:id="rId14"/>
    <p:sldId id="284" r:id="rId15"/>
    <p:sldId id="290" r:id="rId16"/>
    <p:sldId id="273" r:id="rId17"/>
    <p:sldId id="291" r:id="rId18"/>
    <p:sldId id="275" r:id="rId19"/>
    <p:sldId id="286" r:id="rId20"/>
    <p:sldId id="285" r:id="rId21"/>
    <p:sldId id="277" r:id="rId22"/>
    <p:sldId id="278" r:id="rId23"/>
    <p:sldId id="292" r:id="rId24"/>
    <p:sldId id="293" r:id="rId25"/>
    <p:sldId id="270" r:id="rId26"/>
    <p:sldId id="271" r:id="rId27"/>
    <p:sldId id="272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B15BB"/>
    <a:srgbClr val="D71DA6"/>
    <a:srgbClr val="EDED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68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27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F3F0E-A1A7-443C-B474-C83E648F839F}" type="datetimeFigureOut">
              <a:rPr lang="fr-FR" smtClean="0"/>
              <a:t>18/09/2020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B29F-628B-4A17-A156-583C87205B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5816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F3F0E-A1A7-443C-B474-C83E648F839F}" type="datetimeFigureOut">
              <a:rPr lang="fr-FR" smtClean="0"/>
              <a:t>18/09/2020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B29F-628B-4A17-A156-583C87205B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4705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F3F0E-A1A7-443C-B474-C83E648F839F}" type="datetimeFigureOut">
              <a:rPr lang="fr-FR" smtClean="0"/>
              <a:t>18/09/2020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B29F-628B-4A17-A156-583C87205B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42849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F3F0E-A1A7-443C-B474-C83E648F839F}" type="datetimeFigureOut">
              <a:rPr lang="fr-FR" smtClean="0"/>
              <a:t>18/09/2020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B29F-628B-4A17-A156-583C87205B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18750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F3F0E-A1A7-443C-B474-C83E648F839F}" type="datetimeFigureOut">
              <a:rPr lang="fr-FR" smtClean="0"/>
              <a:t>18/09/2020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B29F-628B-4A17-A156-583C87205B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15347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F3F0E-A1A7-443C-B474-C83E648F839F}" type="datetimeFigureOut">
              <a:rPr lang="fr-FR" smtClean="0"/>
              <a:t>18/09/2020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B29F-628B-4A17-A156-583C87205B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28018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F3F0E-A1A7-443C-B474-C83E648F839F}" type="datetimeFigureOut">
              <a:rPr lang="fr-FR" smtClean="0"/>
              <a:t>18/09/2020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B29F-628B-4A17-A156-583C87205B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43942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F3F0E-A1A7-443C-B474-C83E648F839F}" type="datetimeFigureOut">
              <a:rPr lang="fr-FR" smtClean="0"/>
              <a:t>18/09/2020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B29F-628B-4A17-A156-583C87205B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98853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F3F0E-A1A7-443C-B474-C83E648F839F}" type="datetimeFigureOut">
              <a:rPr lang="fr-FR" smtClean="0"/>
              <a:t>18/09/2020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B29F-628B-4A17-A156-583C87205B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518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F3F0E-A1A7-443C-B474-C83E648F839F}" type="datetimeFigureOut">
              <a:rPr lang="fr-FR" smtClean="0"/>
              <a:t>18/09/2020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26C5B29F-628B-4A17-A156-583C87205B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9986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F3F0E-A1A7-443C-B474-C83E648F839F}" type="datetimeFigureOut">
              <a:rPr lang="fr-FR" smtClean="0"/>
              <a:t>18/09/2020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B29F-628B-4A17-A156-583C87205B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1962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F3F0E-A1A7-443C-B474-C83E648F839F}" type="datetimeFigureOut">
              <a:rPr lang="fr-FR" smtClean="0"/>
              <a:t>18/09/2020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B29F-628B-4A17-A156-583C87205B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0186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F3F0E-A1A7-443C-B474-C83E648F839F}" type="datetimeFigureOut">
              <a:rPr lang="fr-FR" smtClean="0"/>
              <a:t>18/09/2020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B29F-628B-4A17-A156-583C87205B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7629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F3F0E-A1A7-443C-B474-C83E648F839F}" type="datetimeFigureOut">
              <a:rPr lang="fr-FR" smtClean="0"/>
              <a:t>18/09/2020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B29F-628B-4A17-A156-583C87205B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710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F3F0E-A1A7-443C-B474-C83E648F839F}" type="datetimeFigureOut">
              <a:rPr lang="fr-FR" smtClean="0"/>
              <a:t>18/09/2020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B29F-628B-4A17-A156-583C87205B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4879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F3F0E-A1A7-443C-B474-C83E648F839F}" type="datetimeFigureOut">
              <a:rPr lang="fr-FR" smtClean="0"/>
              <a:t>18/09/2020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B29F-628B-4A17-A156-583C87205B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2572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F3F0E-A1A7-443C-B474-C83E648F839F}" type="datetimeFigureOut">
              <a:rPr lang="fr-FR" smtClean="0"/>
              <a:t>18/09/2020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B29F-628B-4A17-A156-583C87205B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1093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AEF3F0E-A1A7-443C-B474-C83E648F839F}" type="datetimeFigureOut">
              <a:rPr lang="fr-FR" smtClean="0"/>
              <a:t>18/09/2020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6C5B29F-628B-4A17-A156-583C87205B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0465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gif"/><Relationship Id="rId4" Type="http://schemas.openxmlformats.org/officeDocument/2006/relationships/image" Target="../media/image3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gif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www.manatime.com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0B6210-BBF1-4A7B-A3AA-5B33F7D451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sz="4400" dirty="0">
                <a:solidFill>
                  <a:srgbClr val="030303"/>
                </a:solidFill>
                <a:latin typeface="Roboto"/>
              </a:rPr>
              <a:t>Vacation </a:t>
            </a:r>
            <a:r>
              <a:rPr lang="fr-FR" sz="4400" dirty="0" err="1">
                <a:solidFill>
                  <a:srgbClr val="030303"/>
                </a:solidFill>
                <a:latin typeface="Roboto"/>
              </a:rPr>
              <a:t>pay</a:t>
            </a:r>
            <a:r>
              <a:rPr lang="fr-FR" sz="4400" dirty="0">
                <a:solidFill>
                  <a:srgbClr val="030303"/>
                </a:solidFill>
                <a:latin typeface="Roboto"/>
              </a:rPr>
              <a:t> software</a:t>
            </a:r>
            <a:br>
              <a:rPr lang="fr-FR" sz="4400" dirty="0">
                <a:solidFill>
                  <a:srgbClr val="030303"/>
                </a:solidFill>
                <a:latin typeface="Roboto"/>
              </a:rPr>
            </a:br>
            <a:r>
              <a:rPr lang="fr-FR" sz="4400" dirty="0" err="1">
                <a:solidFill>
                  <a:srgbClr val="030303"/>
                </a:solidFill>
                <a:latin typeface="Roboto"/>
              </a:rPr>
              <a:t>ManaTime</a:t>
            </a:r>
            <a:endParaRPr lang="fr-FR" sz="440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179BD83-8888-47DF-A76F-59845BD8D5E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err="1"/>
              <a:t>Starting</a:t>
            </a:r>
            <a:r>
              <a:rPr lang="fr-FR" dirty="0"/>
              <a:t> </a:t>
            </a:r>
            <a:r>
              <a:rPr lang="fr-FR" dirty="0" err="1"/>
              <a:t>well</a:t>
            </a:r>
            <a:r>
              <a:rPr lang="fr-FR" dirty="0"/>
              <a:t> (Manager)</a:t>
            </a:r>
          </a:p>
        </p:txBody>
      </p:sp>
      <p:pic>
        <p:nvPicPr>
          <p:cNvPr id="7" name="Image 6" descr="Une image contenant horloge, dessin&#10;&#10;Description générée avec un niveau de confiance très élevé">
            <a:extLst>
              <a:ext uri="{FF2B5EF4-FFF2-40B4-BE49-F238E27FC236}">
                <a16:creationId xmlns:a16="http://schemas.microsoft.com/office/drawing/2014/main" id="{A0D0C4E4-B30A-4885-919C-6C5AA09B6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199" y="1380068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6144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DB2BFC-0560-4592-9D29-35C6BDD9D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4420" y="488780"/>
            <a:ext cx="9539858" cy="1617884"/>
          </a:xfrm>
        </p:spPr>
        <p:txBody>
          <a:bodyPr>
            <a:normAutofit/>
          </a:bodyPr>
          <a:lstStyle/>
          <a:p>
            <a:br>
              <a:rPr lang="fr-FR" dirty="0"/>
            </a:br>
            <a:r>
              <a:rPr lang="fr-FR" dirty="0" err="1"/>
              <a:t>Validate</a:t>
            </a:r>
            <a:r>
              <a:rPr lang="fr-FR" dirty="0"/>
              <a:t> / Refuse an absence </a:t>
            </a:r>
            <a:r>
              <a:rPr lang="fr-FR" dirty="0" err="1"/>
              <a:t>request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91855D1-91C0-46EE-ACB0-6F2181DB75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6533" y="2184968"/>
            <a:ext cx="4933900" cy="2182320"/>
          </a:xfrm>
        </p:spPr>
        <p:txBody>
          <a:bodyPr anchor="t">
            <a:noAutofit/>
          </a:bodyPr>
          <a:lstStyle/>
          <a:p>
            <a:endParaRPr lang="en-US" sz="1600" dirty="0"/>
          </a:p>
          <a:p>
            <a:r>
              <a:rPr lang="en-US" sz="1800" dirty="0"/>
              <a:t>Click on </a:t>
            </a:r>
            <a:r>
              <a:rPr lang="en-US" sz="1800" dirty="0">
                <a:solidFill>
                  <a:schemeClr val="accent4"/>
                </a:solidFill>
              </a:rPr>
              <a:t>Absence</a:t>
            </a:r>
            <a:r>
              <a:rPr lang="en-US" sz="1800" dirty="0"/>
              <a:t> then Processing.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A list appears click on "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process</a:t>
            </a:r>
            <a:r>
              <a:rPr lang="en-US" sz="1800" dirty="0"/>
              <a:t>".</a:t>
            </a:r>
          </a:p>
          <a:p>
            <a:endParaRPr lang="en-US" sz="1800" dirty="0">
              <a:solidFill>
                <a:srgbClr val="92D050"/>
              </a:solidFill>
            </a:endParaRPr>
          </a:p>
          <a:p>
            <a:r>
              <a:rPr lang="en-US" sz="1800" dirty="0">
                <a:solidFill>
                  <a:srgbClr val="92D050"/>
                </a:solidFill>
              </a:rPr>
              <a:t>Accept</a:t>
            </a:r>
            <a:r>
              <a:rPr lang="en-US" sz="1800" dirty="0"/>
              <a:t> or </a:t>
            </a:r>
            <a:r>
              <a:rPr lang="en-US" sz="1800" dirty="0">
                <a:solidFill>
                  <a:srgbClr val="FF0000"/>
                </a:solidFill>
              </a:rPr>
              <a:t>refuse</a:t>
            </a:r>
            <a:r>
              <a:rPr lang="en-US" sz="1800" dirty="0"/>
              <a:t> this request. </a:t>
            </a:r>
          </a:p>
          <a:p>
            <a:endParaRPr lang="fr-FR" sz="1800" dirty="0"/>
          </a:p>
          <a:p>
            <a:r>
              <a:rPr lang="en-US" sz="1800" dirty="0"/>
              <a:t>An email will be automatically sent to the </a:t>
            </a:r>
            <a:br>
              <a:rPr lang="en-US" sz="1800" dirty="0"/>
            </a:br>
            <a:r>
              <a:rPr lang="en-US" sz="1800" dirty="0"/>
              <a:t>user or the N+2 depending on your configuration.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5FF3368-797F-487C-AEB1-7A6F1C830D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106" y="2738436"/>
            <a:ext cx="111745" cy="352428"/>
          </a:xfrm>
          <a:prstGeom prst="rect">
            <a:avLst/>
          </a:prstGeom>
        </p:spPr>
      </p:pic>
      <p:pic>
        <p:nvPicPr>
          <p:cNvPr id="6" name="Image 5" descr="Une image contenant signe&#10;&#10;Description générée avec un niveau de confiance très élevé">
            <a:extLst>
              <a:ext uri="{FF2B5EF4-FFF2-40B4-BE49-F238E27FC236}">
                <a16:creationId xmlns:a16="http://schemas.microsoft.com/office/drawing/2014/main" id="{F5EDA030-A6D9-45E3-B891-C025D35E2B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131" y="129632"/>
            <a:ext cx="2458437" cy="135110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F3D65E2-0AE1-47FD-B6C5-40E7AA4875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320" y="2184968"/>
            <a:ext cx="5375082" cy="1802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18F35E2-EBC7-4DB6-BB1E-FF24D882AE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320" y="4311628"/>
            <a:ext cx="5375082" cy="22598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46484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DB2BFC-0560-4592-9D29-35C6BDD9D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863879"/>
            <a:ext cx="10018713" cy="1752599"/>
          </a:xfrm>
        </p:spPr>
        <p:txBody>
          <a:bodyPr>
            <a:normAutofit/>
          </a:bodyPr>
          <a:lstStyle/>
          <a:p>
            <a:br>
              <a:rPr lang="en-US" dirty="0"/>
            </a:br>
            <a:r>
              <a:rPr lang="en-US" dirty="0"/>
              <a:t>Filing an absence for an employee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91855D1-91C0-46EE-ACB0-6F2181DB75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694991"/>
            <a:ext cx="5486687" cy="3124201"/>
          </a:xfrm>
        </p:spPr>
        <p:txBody>
          <a:bodyPr anchor="t">
            <a:normAutofit fontScale="85000" lnSpcReduction="20000"/>
          </a:bodyPr>
          <a:lstStyle/>
          <a:p>
            <a:endParaRPr lang="fr-FR" sz="2600" b="1" dirty="0"/>
          </a:p>
          <a:p>
            <a:r>
              <a:rPr lang="fr-FR" sz="2600" b="1" dirty="0"/>
              <a:t>Click</a:t>
            </a:r>
            <a:r>
              <a:rPr lang="fr-FR" sz="2600" dirty="0"/>
              <a:t> on the </a:t>
            </a:r>
            <a:r>
              <a:rPr lang="fr-FR" sz="2600" dirty="0" err="1"/>
              <a:t>button</a:t>
            </a:r>
            <a:r>
              <a:rPr lang="fr-FR" sz="2600" dirty="0"/>
              <a:t>  </a:t>
            </a:r>
          </a:p>
          <a:p>
            <a:pPr marL="0" indent="0">
              <a:buNone/>
            </a:pPr>
            <a:endParaRPr lang="fr-FR" sz="2600" dirty="0"/>
          </a:p>
          <a:p>
            <a:r>
              <a:rPr lang="fr-FR" sz="2600" b="1" dirty="0"/>
              <a:t>Fill</a:t>
            </a:r>
            <a:r>
              <a:rPr lang="fr-FR" sz="2600" dirty="0"/>
              <a:t> in the boxes </a:t>
            </a:r>
            <a:r>
              <a:rPr lang="fr-FR" sz="2600" dirty="0" err="1"/>
              <a:t>now</a:t>
            </a:r>
            <a:endParaRPr lang="fr-FR" sz="2600" dirty="0"/>
          </a:p>
          <a:p>
            <a:pPr marL="0" indent="0">
              <a:buNone/>
            </a:pPr>
            <a:endParaRPr lang="en-US" sz="2600" dirty="0"/>
          </a:p>
          <a:p>
            <a:r>
              <a:rPr lang="en-US" sz="2600" dirty="0"/>
              <a:t>Your name is </a:t>
            </a:r>
            <a:r>
              <a:rPr lang="en-US" sz="2600" b="1" dirty="0"/>
              <a:t>automatically</a:t>
            </a:r>
            <a:r>
              <a:rPr lang="en-US" sz="2600" dirty="0"/>
              <a:t> selected, you can, as a manager, file an absence for one of your employees.</a:t>
            </a:r>
            <a:endParaRPr lang="fr-FR" dirty="0"/>
          </a:p>
        </p:txBody>
      </p:sp>
      <p:pic>
        <p:nvPicPr>
          <p:cNvPr id="6" name="Image 5" descr="Une image contenant table, tabouret, parapluie&#10;&#10;Description générée avec un niveau de confiance très élevé">
            <a:extLst>
              <a:ext uri="{FF2B5EF4-FFF2-40B4-BE49-F238E27FC236}">
                <a16:creationId xmlns:a16="http://schemas.microsoft.com/office/drawing/2014/main" id="{0F0319E9-7717-4E87-9AB5-CFA330E0D4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459" y="207613"/>
            <a:ext cx="3044816" cy="146867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5C44008-D6E1-4CF4-851B-005B2A167B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343" y="3103907"/>
            <a:ext cx="1524000" cy="29527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978A817-8B34-453A-A27D-5377CB79A9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288" y="2910178"/>
            <a:ext cx="4800981" cy="25486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663873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B58474-D03C-4F38-A472-8CAD53F0A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4468" y="933450"/>
            <a:ext cx="10018713" cy="1752599"/>
          </a:xfrm>
        </p:spPr>
        <p:txBody>
          <a:bodyPr>
            <a:normAutofit/>
          </a:bodyPr>
          <a:lstStyle/>
          <a:p>
            <a:r>
              <a:rPr lang="fr-FR" dirty="0" err="1"/>
              <a:t>Another</a:t>
            </a:r>
            <a:r>
              <a:rPr lang="fr-FR" dirty="0"/>
              <a:t> </a:t>
            </a:r>
            <a:r>
              <a:rPr lang="fr-FR" dirty="0" err="1"/>
              <a:t>method</a:t>
            </a:r>
            <a:r>
              <a:rPr lang="fr-FR" dirty="0"/>
              <a:t> in </a:t>
            </a:r>
            <a:r>
              <a:rPr lang="fr-FR" dirty="0">
                <a:solidFill>
                  <a:srgbClr val="BB15BB"/>
                </a:solidFill>
              </a:rPr>
              <a:t>GIF</a:t>
            </a:r>
            <a:r>
              <a:rPr lang="fr-FR" dirty="0"/>
              <a:t> !</a:t>
            </a:r>
          </a:p>
        </p:txBody>
      </p:sp>
      <p:pic>
        <p:nvPicPr>
          <p:cNvPr id="27" name="Image 26" descr="Une image contenant lumière, ordinateur, horloge, portable&#10;&#10;Description générée avec un niveau de confiance très élevé">
            <a:extLst>
              <a:ext uri="{FF2B5EF4-FFF2-40B4-BE49-F238E27FC236}">
                <a16:creationId xmlns:a16="http://schemas.microsoft.com/office/drawing/2014/main" id="{4E7C5358-F249-4603-97E0-EA39DBDAAC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525" y="0"/>
            <a:ext cx="1752599" cy="1752599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8CE945AC-D1B0-4DA1-ADB6-2187C5D4F7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976" y="1550000"/>
            <a:ext cx="409576" cy="154988"/>
          </a:xfrm>
          <a:prstGeom prst="rect">
            <a:avLst/>
          </a:prstGeom>
        </p:spPr>
      </p:pic>
      <p:pic>
        <p:nvPicPr>
          <p:cNvPr id="4" name="Image 3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CE75C1F9-7A13-4D5A-966F-0B9A2A2994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2620452"/>
            <a:ext cx="4678017" cy="28945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5" descr="Une image contenant capture d’écran, moniteur, écran&#10;&#10;Description générée avec un niveau de confiance très élevé">
            <a:extLst>
              <a:ext uri="{FF2B5EF4-FFF2-40B4-BE49-F238E27FC236}">
                <a16:creationId xmlns:a16="http://schemas.microsoft.com/office/drawing/2014/main" id="{E7B64DE4-0C2F-4404-AB89-9862B8441B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552" y="2620452"/>
            <a:ext cx="5145820" cy="28945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4254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CBA0A8-09D4-46D0-9410-A590D29D4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4399" y="720649"/>
            <a:ext cx="10018713" cy="1752599"/>
          </a:xfrm>
        </p:spPr>
        <p:txBody>
          <a:bodyPr/>
          <a:lstStyle/>
          <a:p>
            <a:r>
              <a:rPr lang="en-US" dirty="0"/>
              <a:t>Deposit an extra hour / Recovery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B04B76-032B-486C-B998-661AC2A5D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8429" y="1343074"/>
            <a:ext cx="6278564" cy="2552700"/>
          </a:xfrm>
        </p:spPr>
        <p:txBody>
          <a:bodyPr>
            <a:normAutofit/>
          </a:bodyPr>
          <a:lstStyle/>
          <a:p>
            <a:r>
              <a:rPr lang="en-US" dirty="0"/>
              <a:t>Click on the arrow to the right of the "</a:t>
            </a:r>
            <a:r>
              <a:rPr lang="en-US" dirty="0">
                <a:solidFill>
                  <a:schemeClr val="accent6"/>
                </a:solidFill>
              </a:rPr>
              <a:t>Add</a:t>
            </a:r>
            <a:r>
              <a:rPr lang="en-US" dirty="0"/>
              <a:t>" button and choose overtime or recovery time.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DBEC6EE-85A3-4990-BBA5-571F8BA44B33}"/>
              </a:ext>
            </a:extLst>
          </p:cNvPr>
          <p:cNvSpPr txBox="1"/>
          <p:nvPr/>
        </p:nvSpPr>
        <p:spPr>
          <a:xfrm>
            <a:off x="3138429" y="3457343"/>
            <a:ext cx="6462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</a:pPr>
            <a:r>
              <a:rPr lang="en-US" sz="2400" dirty="0"/>
              <a:t>You can also click </a:t>
            </a:r>
            <a:r>
              <a:rPr lang="en-US" sz="2400" dirty="0">
                <a:solidFill>
                  <a:srgbClr val="FFC000"/>
                </a:solidFill>
              </a:rPr>
              <a:t>Time</a:t>
            </a:r>
            <a:r>
              <a:rPr lang="en-US" sz="2400" dirty="0"/>
              <a:t> / </a:t>
            </a:r>
            <a:r>
              <a:rPr lang="en-US" sz="2400" dirty="0">
                <a:solidFill>
                  <a:srgbClr val="D71DA6"/>
                </a:solidFill>
              </a:rPr>
              <a:t>Add additional hour / Retrieved</a:t>
            </a:r>
            <a:r>
              <a:rPr lang="en-US" sz="2400" dirty="0"/>
              <a:t> in your menu bar. </a:t>
            </a:r>
            <a:endParaRPr lang="fr-FR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7AE2C02-7AA2-40AA-93CE-625D194EEF3B}"/>
              </a:ext>
            </a:extLst>
          </p:cNvPr>
          <p:cNvSpPr/>
          <p:nvPr/>
        </p:nvSpPr>
        <p:spPr>
          <a:xfrm>
            <a:off x="5305425" y="5514925"/>
            <a:ext cx="61055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</a:rPr>
              <a:t>Then </a:t>
            </a:r>
            <a:r>
              <a:rPr lang="en-US" sz="2000" dirty="0">
                <a:solidFill>
                  <a:schemeClr val="accent1"/>
                </a:solidFill>
                <a:latin typeface="Arial" panose="020B0604020202020204" pitchFamily="34" charset="0"/>
              </a:rPr>
              <a:t>complete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</a:rPr>
              <a:t> your form, 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</a:rPr>
              <a:t>register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</a:rPr>
              <a:t> your request, it will be validated by your manager.</a:t>
            </a:r>
          </a:p>
        </p:txBody>
      </p:sp>
      <p:pic>
        <p:nvPicPr>
          <p:cNvPr id="6" name="Image 5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B2A35839-445A-46AC-92F9-4E2EE89108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8041" r="-11450" b="-1"/>
          <a:stretch/>
        </p:blipFill>
        <p:spPr>
          <a:xfrm>
            <a:off x="9416993" y="1820849"/>
            <a:ext cx="2106119" cy="1636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 11" descr="Une image contenant horloge&#10;&#10;Description générée avec un niveau de confiance très élevé">
            <a:extLst>
              <a:ext uri="{FF2B5EF4-FFF2-40B4-BE49-F238E27FC236}">
                <a16:creationId xmlns:a16="http://schemas.microsoft.com/office/drawing/2014/main" id="{FA8F3770-1CE9-451A-B897-31308F1590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689" r="-4633" b="-1"/>
          <a:stretch/>
        </p:blipFill>
        <p:spPr>
          <a:xfrm>
            <a:off x="9473480" y="3493273"/>
            <a:ext cx="1937470" cy="15901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 14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3D659DE7-6F09-42A6-A967-EFF5755E09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792" y="4447488"/>
            <a:ext cx="3181390" cy="1847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 3" descr="Une image contenant ordinateur, table&#10;&#10;Description générée avec un niveau de confiance très élevé">
            <a:extLst>
              <a:ext uri="{FF2B5EF4-FFF2-40B4-BE49-F238E27FC236}">
                <a16:creationId xmlns:a16="http://schemas.microsoft.com/office/drawing/2014/main" id="{39216961-61DD-4F4B-96E9-4F2D048946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082" y="87499"/>
            <a:ext cx="1894290" cy="128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7554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DB2BFC-0560-4592-9D29-35C6BDD9D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4422" y="458975"/>
            <a:ext cx="9539858" cy="1617884"/>
          </a:xfrm>
        </p:spPr>
        <p:txBody>
          <a:bodyPr>
            <a:normAutofit/>
          </a:bodyPr>
          <a:lstStyle/>
          <a:p>
            <a:br>
              <a:rPr lang="en-US" dirty="0"/>
            </a:br>
            <a:r>
              <a:rPr lang="en-US" dirty="0"/>
              <a:t>Validate an extra hour / recovery time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91855D1-91C0-46EE-ACB0-6F2181DB75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4149" y="2144503"/>
            <a:ext cx="5486687" cy="3124201"/>
          </a:xfrm>
        </p:spPr>
        <p:txBody>
          <a:bodyPr anchor="t">
            <a:normAutofit/>
          </a:bodyPr>
          <a:lstStyle/>
          <a:p>
            <a:endParaRPr lang="en-US" dirty="0"/>
          </a:p>
          <a:p>
            <a:r>
              <a:rPr lang="en-US" dirty="0"/>
              <a:t>Click on </a:t>
            </a:r>
            <a:r>
              <a:rPr lang="en-US" dirty="0">
                <a:solidFill>
                  <a:srgbClr val="FFC000"/>
                </a:solidFill>
              </a:rPr>
              <a:t>Time</a:t>
            </a:r>
            <a:r>
              <a:rPr lang="en-US" dirty="0"/>
              <a:t> then Processing.</a:t>
            </a:r>
          </a:p>
          <a:p>
            <a:r>
              <a:rPr lang="en-US" dirty="0"/>
              <a:t>A list appears, click on </a:t>
            </a:r>
            <a:r>
              <a:rPr lang="en-US" dirty="0">
                <a:solidFill>
                  <a:schemeClr val="accent6"/>
                </a:solidFill>
              </a:rPr>
              <a:t>process</a:t>
            </a:r>
            <a:r>
              <a:rPr lang="en-US" dirty="0"/>
              <a:t>.</a:t>
            </a:r>
          </a:p>
          <a:p>
            <a:r>
              <a:rPr lang="en-US" dirty="0">
                <a:solidFill>
                  <a:srgbClr val="92D050"/>
                </a:solidFill>
              </a:rPr>
              <a:t>Accept</a:t>
            </a:r>
            <a:r>
              <a:rPr lang="en-US" dirty="0"/>
              <a:t>,</a:t>
            </a:r>
            <a:r>
              <a:rPr lang="en-US" dirty="0">
                <a:solidFill>
                  <a:srgbClr val="92D050"/>
                </a:solidFill>
              </a:rPr>
              <a:t> </a:t>
            </a:r>
            <a:r>
              <a:rPr lang="en-US" dirty="0">
                <a:solidFill>
                  <a:srgbClr val="7030A0"/>
                </a:solidFill>
              </a:rPr>
              <a:t>pay</a:t>
            </a:r>
            <a:r>
              <a:rPr lang="en-US" dirty="0"/>
              <a:t>,</a:t>
            </a:r>
            <a:r>
              <a:rPr lang="en-US" dirty="0">
                <a:solidFill>
                  <a:srgbClr val="92D05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refuse</a:t>
            </a:r>
            <a:r>
              <a:rPr lang="en-US" dirty="0">
                <a:solidFill>
                  <a:srgbClr val="92D050"/>
                </a:solidFill>
              </a:rPr>
              <a:t> </a:t>
            </a:r>
            <a:r>
              <a:rPr lang="en-US" dirty="0"/>
              <a:t>this request. </a:t>
            </a:r>
          </a:p>
          <a:p>
            <a:r>
              <a:rPr lang="en-US" dirty="0"/>
              <a:t>An email will be automatically sent to the user.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5FF3368-797F-487C-AEB1-7A6F1C830D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106" y="2738436"/>
            <a:ext cx="111745" cy="352428"/>
          </a:xfrm>
          <a:prstGeom prst="rect">
            <a:avLst/>
          </a:prstGeom>
        </p:spPr>
      </p:pic>
      <p:pic>
        <p:nvPicPr>
          <p:cNvPr id="15" name="Image 14" descr="Une image contenant jouet, poupée&#10;&#10;Description générée avec un niveau de confiance très élevé">
            <a:extLst>
              <a:ext uri="{FF2B5EF4-FFF2-40B4-BE49-F238E27FC236}">
                <a16:creationId xmlns:a16="http://schemas.microsoft.com/office/drawing/2014/main" id="{C427FFD1-4F1D-4595-83CC-144607A465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083" y="281257"/>
            <a:ext cx="1506125" cy="98666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FB93F0E-1A78-4060-AFEF-962BD53E4F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351" y="2254577"/>
            <a:ext cx="5486687" cy="16273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B51CF4B-37FC-4632-BCD7-1A956DF99B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09" t="-2205" r="952" b="-2852"/>
          <a:stretch/>
        </p:blipFill>
        <p:spPr>
          <a:xfrm>
            <a:off x="8280488" y="3706603"/>
            <a:ext cx="1524068" cy="29761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885387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3EFCD2-C4CD-4DAB-9452-742E5AD54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068" y="962023"/>
            <a:ext cx="10018713" cy="1752599"/>
          </a:xfrm>
        </p:spPr>
        <p:txBody>
          <a:bodyPr>
            <a:normAutofit/>
          </a:bodyPr>
          <a:lstStyle/>
          <a:p>
            <a:r>
              <a:rPr lang="fr-FR" dirty="0"/>
              <a:t>Start &amp; </a:t>
            </a:r>
            <a:r>
              <a:rPr lang="fr-FR" dirty="0">
                <a:solidFill>
                  <a:srgbClr val="FF0000"/>
                </a:solidFill>
              </a:rPr>
              <a:t>Stop</a:t>
            </a:r>
            <a:r>
              <a:rPr lang="fr-FR" dirty="0"/>
              <a:t> (Virtual Pointer)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A82F7C3-353B-4683-A77D-B601D114C0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3133725"/>
            <a:ext cx="5486687" cy="3124201"/>
          </a:xfrm>
        </p:spPr>
        <p:txBody>
          <a:bodyPr anchor="t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Go to the tab "</a:t>
            </a:r>
            <a:r>
              <a:rPr lang="en-US" dirty="0">
                <a:solidFill>
                  <a:srgbClr val="FFC000"/>
                </a:solidFill>
              </a:rPr>
              <a:t>Presence</a:t>
            </a:r>
            <a:r>
              <a:rPr lang="en-US" dirty="0"/>
              <a:t>" / "Add".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Comment (if necessary) and click </a:t>
            </a:r>
            <a:r>
              <a:rPr lang="en-US" dirty="0">
                <a:solidFill>
                  <a:srgbClr val="92D050"/>
                </a:solidFill>
              </a:rPr>
              <a:t>Start</a:t>
            </a:r>
            <a:r>
              <a:rPr lang="en-US" dirty="0"/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Or click on the one on the top left.</a:t>
            </a:r>
          </a:p>
          <a:p>
            <a:endParaRPr lang="fr-FR" dirty="0"/>
          </a:p>
        </p:txBody>
      </p:sp>
      <p:pic>
        <p:nvPicPr>
          <p:cNvPr id="8" name="Espace réservé du contenu 4">
            <a:extLst>
              <a:ext uri="{FF2B5EF4-FFF2-40B4-BE49-F238E27FC236}">
                <a16:creationId xmlns:a16="http://schemas.microsoft.com/office/drawing/2014/main" id="{21E615CA-BADE-4447-B979-081E30B270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972" y="1248230"/>
            <a:ext cx="1182150" cy="118018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BE16E23-A808-4339-AEBF-3DF3C32A1F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451" y="4832839"/>
            <a:ext cx="3362794" cy="466790"/>
          </a:xfrm>
          <a:prstGeom prst="rect">
            <a:avLst/>
          </a:prstGeom>
        </p:spPr>
      </p:pic>
      <p:pic>
        <p:nvPicPr>
          <p:cNvPr id="5" name="Image 4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586B2634-D635-4C68-AA76-6287FB569A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964" y="2777201"/>
            <a:ext cx="4511669" cy="28436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529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F84061-8503-4587-B44C-65F06E7EC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6845" y="702904"/>
            <a:ext cx="10018713" cy="1752599"/>
          </a:xfrm>
        </p:spPr>
        <p:txBody>
          <a:bodyPr/>
          <a:lstStyle/>
          <a:p>
            <a:r>
              <a:rPr lang="fr-FR" dirty="0"/>
              <a:t>Face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 Tracking</a:t>
            </a:r>
            <a:r>
              <a:rPr lang="fr-FR" dirty="0"/>
              <a:t>  (1/2)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24B219A-0536-43E2-981C-FC6522C83F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1" y="1280625"/>
            <a:ext cx="10018713" cy="3124201"/>
          </a:xfrm>
        </p:spPr>
        <p:txBody>
          <a:bodyPr/>
          <a:lstStyle/>
          <a:p>
            <a:r>
              <a:rPr lang="en-US" dirty="0"/>
              <a:t>Place yourself in front of your photo space (sent link, tablet, PC, etc...)</a:t>
            </a:r>
          </a:p>
          <a:p>
            <a:endParaRPr lang="fr-FR" dirty="0"/>
          </a:p>
          <a:p>
            <a:r>
              <a:rPr lang="en-US" dirty="0"/>
              <a:t>Take a picture of yourself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D4162E1-F95B-4B5B-A67F-0EF1E5D32A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377" y="200603"/>
            <a:ext cx="1217648" cy="1217648"/>
          </a:xfrm>
          <a:prstGeom prst="rect">
            <a:avLst/>
          </a:prstGeom>
        </p:spPr>
      </p:pic>
      <p:pic>
        <p:nvPicPr>
          <p:cNvPr id="17" name="Image 16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DA24F802-85A9-4B9B-9563-FC4CF4F8A3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458" y="2949221"/>
            <a:ext cx="2389759" cy="26281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2" name="Image 21" descr="Une image contenant signe, horloge&#10;&#10;Description générée avec un niveau de confiance très élevé">
            <a:extLst>
              <a:ext uri="{FF2B5EF4-FFF2-40B4-BE49-F238E27FC236}">
                <a16:creationId xmlns:a16="http://schemas.microsoft.com/office/drawing/2014/main" id="{EA16FAC3-BF36-447A-893E-7F2EB47075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717" y="3613530"/>
            <a:ext cx="553986" cy="480553"/>
          </a:xfrm>
          <a:prstGeom prst="rect">
            <a:avLst/>
          </a:prstGeom>
        </p:spPr>
      </p:pic>
      <p:pic>
        <p:nvPicPr>
          <p:cNvPr id="30" name="Image 29" descr="Une image contenant tasse, table, intérieur, café&#10;&#10;Description générée avec un niveau de confiance très élevé">
            <a:extLst>
              <a:ext uri="{FF2B5EF4-FFF2-40B4-BE49-F238E27FC236}">
                <a16:creationId xmlns:a16="http://schemas.microsoft.com/office/drawing/2014/main" id="{C4ABF847-F186-44FC-86C0-44DEF60B1A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133" y="3510449"/>
            <a:ext cx="686718" cy="686718"/>
          </a:xfrm>
          <a:prstGeom prst="rect">
            <a:avLst/>
          </a:prstGeom>
        </p:spPr>
      </p:pic>
      <p:pic>
        <p:nvPicPr>
          <p:cNvPr id="32" name="Image 31" descr="Une image contenant signe, dessin, horloge&#10;&#10;Description générée avec un niveau de confiance très élevé">
            <a:extLst>
              <a:ext uri="{FF2B5EF4-FFF2-40B4-BE49-F238E27FC236}">
                <a16:creationId xmlns:a16="http://schemas.microsoft.com/office/drawing/2014/main" id="{873FC71A-3081-4D23-99B9-FE28E4D0EA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000" y="3510448"/>
            <a:ext cx="699436" cy="686719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B86CCBE2-3072-4598-8811-0ACC3FA025A9}"/>
              </a:ext>
            </a:extLst>
          </p:cNvPr>
          <p:cNvSpPr txBox="1"/>
          <p:nvPr/>
        </p:nvSpPr>
        <p:spPr>
          <a:xfrm>
            <a:off x="8602133" y="4214989"/>
            <a:ext cx="1961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Delete</a:t>
            </a:r>
            <a:endParaRPr lang="fr-FR" dirty="0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FC73E216-8DF1-4A87-9AE6-9588D2BC330B}"/>
              </a:ext>
            </a:extLst>
          </p:cNvPr>
          <p:cNvSpPr txBox="1"/>
          <p:nvPr/>
        </p:nvSpPr>
        <p:spPr>
          <a:xfrm>
            <a:off x="10011965" y="4217832"/>
            <a:ext cx="1961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Validate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4770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FE270FBC-5582-42BC-967B-E8104FDFA3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081" y="2801174"/>
            <a:ext cx="4378233" cy="28640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Image 6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3F319098-88E9-4640-83E9-D9E00179C2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850" y="2801174"/>
            <a:ext cx="4850433" cy="28640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7D61302-E067-4533-A1D8-612257D5971C}"/>
              </a:ext>
            </a:extLst>
          </p:cNvPr>
          <p:cNvSpPr txBox="1"/>
          <p:nvPr/>
        </p:nvSpPr>
        <p:spPr>
          <a:xfrm>
            <a:off x="3221978" y="2290800"/>
            <a:ext cx="8004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Click on</a:t>
            </a:r>
          </a:p>
          <a:p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0354E2F-C3E5-4FF6-9713-58F5186D57C0}"/>
              </a:ext>
            </a:extLst>
          </p:cNvPr>
          <p:cNvSpPr txBox="1"/>
          <p:nvPr/>
        </p:nvSpPr>
        <p:spPr>
          <a:xfrm>
            <a:off x="6662249" y="2286000"/>
            <a:ext cx="800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is the end! Take a picture of yourself and </a:t>
            </a:r>
          </a:p>
        </p:txBody>
      </p:sp>
      <p:pic>
        <p:nvPicPr>
          <p:cNvPr id="11" name="Image 10" descr="Une image contenant signe, herbe&#10;&#10;Description générée avec un niveau de confiance très élevé">
            <a:extLst>
              <a:ext uri="{FF2B5EF4-FFF2-40B4-BE49-F238E27FC236}">
                <a16:creationId xmlns:a16="http://schemas.microsoft.com/office/drawing/2014/main" id="{CA251D48-AE9B-49A7-8C4A-9A14F51B0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511" y="2327366"/>
            <a:ext cx="640636" cy="286600"/>
          </a:xfrm>
          <a:prstGeom prst="rect">
            <a:avLst/>
          </a:prstGeom>
        </p:spPr>
      </p:pic>
      <p:pic>
        <p:nvPicPr>
          <p:cNvPr id="13" name="Image 12" descr="Une image contenant dessin, alimentation&#10;&#10;Description générée avec un niveau de confiance très élevé">
            <a:extLst>
              <a:ext uri="{FF2B5EF4-FFF2-40B4-BE49-F238E27FC236}">
                <a16:creationId xmlns:a16="http://schemas.microsoft.com/office/drawing/2014/main" id="{CFF4E28D-52FF-4AFC-827D-50C8A8B358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078" y="2327366"/>
            <a:ext cx="626631" cy="286600"/>
          </a:xfrm>
          <a:prstGeom prst="rect">
            <a:avLst/>
          </a:prstGeom>
        </p:spPr>
      </p:pic>
      <p:sp>
        <p:nvSpPr>
          <p:cNvPr id="15" name="Titre 1">
            <a:extLst>
              <a:ext uri="{FF2B5EF4-FFF2-40B4-BE49-F238E27FC236}">
                <a16:creationId xmlns:a16="http://schemas.microsoft.com/office/drawing/2014/main" id="{FCE68B81-08A7-46A8-96B4-9B341602D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5258" y="718067"/>
            <a:ext cx="10018713" cy="1752599"/>
          </a:xfrm>
        </p:spPr>
        <p:txBody>
          <a:bodyPr/>
          <a:lstStyle/>
          <a:p>
            <a:r>
              <a:rPr lang="en-US" dirty="0"/>
              <a:t>Continuation of the Process (2/2)</a:t>
            </a:r>
          </a:p>
        </p:txBody>
      </p:sp>
      <p:pic>
        <p:nvPicPr>
          <p:cNvPr id="17" name="Image 16" descr="Une image contenant roue&#10;&#10;Description générée avec un niveau de confiance très élevé">
            <a:extLst>
              <a:ext uri="{FF2B5EF4-FFF2-40B4-BE49-F238E27FC236}">
                <a16:creationId xmlns:a16="http://schemas.microsoft.com/office/drawing/2014/main" id="{269AF850-5A1B-4275-9E63-9CD4571794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4327">
            <a:off x="5941051" y="269072"/>
            <a:ext cx="1067128" cy="106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0909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2584A1-2D3B-4831-B732-46CF96CC1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9399" y="4625788"/>
            <a:ext cx="7413623" cy="83521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400" dirty="0"/>
              <a:t>The third option!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AB544C8-27C5-4E07-BB33-4E4962DD0695}"/>
              </a:ext>
            </a:extLst>
          </p:cNvPr>
          <p:cNvSpPr txBox="1"/>
          <p:nvPr/>
        </p:nvSpPr>
        <p:spPr>
          <a:xfrm>
            <a:off x="6630990" y="5461005"/>
            <a:ext cx="514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BB15BB"/>
                </a:solidFill>
              </a:rPr>
              <a:t>Fill</a:t>
            </a:r>
            <a:r>
              <a:rPr lang="en-US" dirty="0"/>
              <a:t> in the boxes.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err="1">
                <a:solidFill>
                  <a:srgbClr val="92D050"/>
                </a:solidFill>
              </a:rPr>
              <a:t>Register</a:t>
            </a:r>
            <a:r>
              <a:rPr lang="fr-FR" dirty="0">
                <a:solidFill>
                  <a:srgbClr val="92D050"/>
                </a:solidFill>
              </a:rPr>
              <a:t>.</a:t>
            </a:r>
            <a:endParaRPr lang="en-US" b="1" dirty="0">
              <a:solidFill>
                <a:srgbClr val="92D050"/>
              </a:solidFill>
            </a:endParaRPr>
          </a:p>
        </p:txBody>
      </p:sp>
      <p:pic>
        <p:nvPicPr>
          <p:cNvPr id="4" name="Image 3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47058AA2-EB3D-4FE7-9A32-EEFBF2C73F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1" t="-5041" r="664" b="1"/>
          <a:stretch/>
        </p:blipFill>
        <p:spPr>
          <a:xfrm>
            <a:off x="3984734" y="672793"/>
            <a:ext cx="7218254" cy="38106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157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865EE0-E081-441A-B687-4AE85DF44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254" y="242833"/>
            <a:ext cx="10018713" cy="1752599"/>
          </a:xfrm>
        </p:spPr>
        <p:txBody>
          <a:bodyPr/>
          <a:lstStyle/>
          <a:p>
            <a:r>
              <a:rPr lang="fr-FR" dirty="0"/>
              <a:t>The GANTT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1F09153-FDF8-4244-8C3D-B8D6D9C91D06}"/>
              </a:ext>
            </a:extLst>
          </p:cNvPr>
          <p:cNvSpPr txBox="1"/>
          <p:nvPr/>
        </p:nvSpPr>
        <p:spPr>
          <a:xfrm>
            <a:off x="1468409" y="2054496"/>
            <a:ext cx="434198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Go to the "GANTT" module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Remember to </a:t>
            </a:r>
            <a:r>
              <a:rPr lang="en-US" b="1" dirty="0"/>
              <a:t>filter</a:t>
            </a:r>
            <a:r>
              <a:rPr lang="en-US" dirty="0"/>
              <a:t> according to your needs.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The nature of the activity (if indicated by the user) is </a:t>
            </a:r>
            <a:r>
              <a:rPr lang="en-US" b="1" dirty="0"/>
              <a:t>differentiated</a:t>
            </a:r>
            <a:r>
              <a:rPr lang="en-US" dirty="0"/>
              <a:t> by color. </a:t>
            </a:r>
          </a:p>
          <a:p>
            <a:endParaRPr lang="fr-FR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The table </a:t>
            </a:r>
            <a:r>
              <a:rPr lang="en-US" b="1" dirty="0"/>
              <a:t>indicate</a:t>
            </a:r>
            <a:r>
              <a:rPr lang="en-US" dirty="0"/>
              <a:t> you the number of hours worked per employee per day.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dirty="0"/>
          </a:p>
        </p:txBody>
      </p:sp>
      <p:pic>
        <p:nvPicPr>
          <p:cNvPr id="10" name="Image 9" descr="Une image contenant dessin&#10;&#10;Description générée avec un niveau de confiance très élevé">
            <a:extLst>
              <a:ext uri="{FF2B5EF4-FFF2-40B4-BE49-F238E27FC236}">
                <a16:creationId xmlns:a16="http://schemas.microsoft.com/office/drawing/2014/main" id="{141840D1-DD99-4CF0-9BF4-B0AD3FEFF5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580" y="469879"/>
            <a:ext cx="1298509" cy="129850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D9011D4-614E-4D63-A530-C8B261254E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11" t="-7357" r="-2442" b="-5141"/>
          <a:stretch/>
        </p:blipFill>
        <p:spPr>
          <a:xfrm>
            <a:off x="5983535" y="2235723"/>
            <a:ext cx="5705107" cy="26268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29666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DD8A4C-6F9B-40B9-8989-DB2BA7BD0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1386" y="685799"/>
            <a:ext cx="10018713" cy="1752599"/>
          </a:xfrm>
        </p:spPr>
        <p:txBody>
          <a:bodyPr/>
          <a:lstStyle/>
          <a:p>
            <a:r>
              <a:rPr lang="fr-FR" dirty="0" err="1"/>
              <a:t>Recommended</a:t>
            </a:r>
            <a:r>
              <a:rPr lang="fr-FR" dirty="0"/>
              <a:t> browsers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399994F-2E61-4315-90B8-0A363A5AA2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831" y="2822713"/>
            <a:ext cx="2278710" cy="2278710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D07F0F6-A372-4DB7-966F-E9C622BB68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732" y="2822713"/>
            <a:ext cx="2164535" cy="223484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4D3AA60-D152-48F1-987C-91199B28B8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459" y="2822713"/>
            <a:ext cx="2278710" cy="227871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769F78C-CB1F-41D8-ACC0-0E2548B306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462" y="1224965"/>
            <a:ext cx="685694" cy="674266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8CBBB754-37E3-41C6-8406-6B8F8D7D8024}"/>
              </a:ext>
            </a:extLst>
          </p:cNvPr>
          <p:cNvSpPr txBox="1"/>
          <p:nvPr/>
        </p:nvSpPr>
        <p:spPr>
          <a:xfrm>
            <a:off x="2262322" y="5241306"/>
            <a:ext cx="2115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Google Chrome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9BFC7BA-8F62-4A60-A807-C4575A9A4903}"/>
              </a:ext>
            </a:extLst>
          </p:cNvPr>
          <p:cNvSpPr txBox="1"/>
          <p:nvPr/>
        </p:nvSpPr>
        <p:spPr>
          <a:xfrm>
            <a:off x="5063220" y="5241306"/>
            <a:ext cx="2115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Firefox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51A2EB1-D47A-4474-A82B-F273E9108A64}"/>
              </a:ext>
            </a:extLst>
          </p:cNvPr>
          <p:cNvSpPr txBox="1"/>
          <p:nvPr/>
        </p:nvSpPr>
        <p:spPr>
          <a:xfrm>
            <a:off x="8045290" y="5241306"/>
            <a:ext cx="2115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Safari</a:t>
            </a:r>
          </a:p>
        </p:txBody>
      </p:sp>
    </p:spTree>
    <p:extLst>
      <p:ext uri="{BB962C8B-B14F-4D97-AF65-F5344CB8AC3E}">
        <p14:creationId xmlns:p14="http://schemas.microsoft.com/office/powerpoint/2010/main" val="33659016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BEA089-2F65-4085-9D05-4766E1403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1129004"/>
            <a:ext cx="3777722" cy="145687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/>
              <a:t>Search for the presence of a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collaborator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259DFBA-32D6-4B43-A909-BE8F93CB3344}"/>
              </a:ext>
            </a:extLst>
          </p:cNvPr>
          <p:cNvSpPr txBox="1"/>
          <p:nvPr/>
        </p:nvSpPr>
        <p:spPr>
          <a:xfrm>
            <a:off x="1484311" y="2666999"/>
            <a:ext cx="3526228" cy="31832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</a:pPr>
            <a:r>
              <a:rPr lang="en-US" dirty="0"/>
              <a:t>Go to the "</a:t>
            </a:r>
            <a:r>
              <a:rPr lang="en-US" dirty="0">
                <a:solidFill>
                  <a:schemeClr val="accent4"/>
                </a:solidFill>
              </a:rPr>
              <a:t>Search</a:t>
            </a:r>
            <a:r>
              <a:rPr lang="en-US" dirty="0"/>
              <a:t>" tab.</a:t>
            </a:r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</a:pPr>
            <a:endParaRPr lang="en-US" dirty="0"/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</a:pPr>
            <a:r>
              <a:rPr lang="en-US" dirty="0"/>
              <a:t>Filter (if necessary) according to your needs.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endParaRPr lang="en-US" dirty="0"/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</a:pPr>
            <a:r>
              <a:rPr lang="en-US" dirty="0"/>
              <a:t>The table shows you the data of the </a:t>
            </a:r>
            <a:r>
              <a:rPr lang="en-US" dirty="0">
                <a:solidFill>
                  <a:schemeClr val="accent1"/>
                </a:solidFill>
              </a:rPr>
              <a:t>user</a:t>
            </a:r>
            <a:r>
              <a:rPr lang="en-US" dirty="0"/>
              <a:t> in question (address, time etc...).</a:t>
            </a:r>
          </a:p>
        </p:txBody>
      </p:sp>
      <p:pic>
        <p:nvPicPr>
          <p:cNvPr id="8" name="Image 7" descr="Une image contenant signe&#10;&#10;Description générée avec un niveau de confiance très élevé">
            <a:extLst>
              <a:ext uri="{FF2B5EF4-FFF2-40B4-BE49-F238E27FC236}">
                <a16:creationId xmlns:a16="http://schemas.microsoft.com/office/drawing/2014/main" id="{258A8EC7-874B-4A7E-BE6F-A21CF5F5D2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302" y="662397"/>
            <a:ext cx="749740" cy="77098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67CF688-E6EA-45E7-9551-D0C088B29A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669" y="1535863"/>
            <a:ext cx="6354116" cy="39982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2899707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C08F76-92B9-4BAF-95E6-FE623CD87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7186" y="536706"/>
            <a:ext cx="10018713" cy="1752599"/>
          </a:xfrm>
        </p:spPr>
        <p:txBody>
          <a:bodyPr/>
          <a:lstStyle/>
          <a:p>
            <a:r>
              <a:rPr lang="fr-FR" dirty="0" err="1"/>
              <a:t>Expense</a:t>
            </a:r>
            <a:r>
              <a:rPr lang="fr-FR" dirty="0"/>
              <a:t> </a:t>
            </a:r>
            <a:r>
              <a:rPr lang="fr-FR" dirty="0">
                <a:solidFill>
                  <a:srgbClr val="C00000"/>
                </a:solidFill>
              </a:rPr>
              <a:t>reports</a:t>
            </a: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D2DF7650-B038-4B2E-A867-F9B959CCA696}"/>
              </a:ext>
            </a:extLst>
          </p:cNvPr>
          <p:cNvSpPr txBox="1">
            <a:spLocks/>
          </p:cNvSpPr>
          <p:nvPr/>
        </p:nvSpPr>
        <p:spPr>
          <a:xfrm>
            <a:off x="-1199357" y="137389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800" dirty="0" err="1"/>
              <a:t>Add</a:t>
            </a:r>
            <a:endParaRPr lang="fr-FR" sz="2800" dirty="0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BFD3A8B3-8C42-443C-BFAA-F8C9B20E13EB}"/>
              </a:ext>
            </a:extLst>
          </p:cNvPr>
          <p:cNvSpPr txBox="1">
            <a:spLocks/>
          </p:cNvSpPr>
          <p:nvPr/>
        </p:nvSpPr>
        <p:spPr>
          <a:xfrm>
            <a:off x="4138285" y="2063574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800" dirty="0" err="1"/>
              <a:t>Research</a:t>
            </a:r>
            <a:r>
              <a:rPr lang="fr-FR" sz="2800" dirty="0"/>
              <a:t> </a:t>
            </a:r>
          </a:p>
        </p:txBody>
      </p:sp>
      <p:pic>
        <p:nvPicPr>
          <p:cNvPr id="14" name="Image 13" descr="Une image contenant lampe&#10;&#10;Description générée avec un niveau de confiance très élevé">
            <a:extLst>
              <a:ext uri="{FF2B5EF4-FFF2-40B4-BE49-F238E27FC236}">
                <a16:creationId xmlns:a16="http://schemas.microsoft.com/office/drawing/2014/main" id="{321E2878-0943-4ECF-9CB8-1FAF072A30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462" y="148276"/>
            <a:ext cx="1085849" cy="1085849"/>
          </a:xfrm>
          <a:prstGeom prst="rect">
            <a:avLst/>
          </a:prstGeom>
        </p:spPr>
      </p:pic>
      <p:pic>
        <p:nvPicPr>
          <p:cNvPr id="16" name="Image 15" descr="Une image contenant dessin&#10;&#10;Description générée avec un niveau de confiance très élevé">
            <a:extLst>
              <a:ext uri="{FF2B5EF4-FFF2-40B4-BE49-F238E27FC236}">
                <a16:creationId xmlns:a16="http://schemas.microsoft.com/office/drawing/2014/main" id="{FC3B8D67-781E-4628-9594-8B8B091F08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304" y="2055396"/>
            <a:ext cx="406256" cy="405074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C5FE7C2-F629-4B53-98AA-43387DA900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168" y="2713545"/>
            <a:ext cx="440919" cy="440919"/>
          </a:xfrm>
          <a:prstGeom prst="rect">
            <a:avLst/>
          </a:prstGeom>
        </p:spPr>
      </p:pic>
      <p:sp>
        <p:nvSpPr>
          <p:cNvPr id="19" name="Titre 1">
            <a:extLst>
              <a:ext uri="{FF2B5EF4-FFF2-40B4-BE49-F238E27FC236}">
                <a16:creationId xmlns:a16="http://schemas.microsoft.com/office/drawing/2014/main" id="{9E855C83-3835-415F-8405-3F98FF3DE34C}"/>
              </a:ext>
            </a:extLst>
          </p:cNvPr>
          <p:cNvSpPr txBox="1">
            <a:spLocks/>
          </p:cNvSpPr>
          <p:nvPr/>
        </p:nvSpPr>
        <p:spPr>
          <a:xfrm>
            <a:off x="4138285" y="423621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1400" dirty="0"/>
              <a:t>*You go directly to this page after the first step.</a:t>
            </a:r>
          </a:p>
        </p:txBody>
      </p:sp>
      <p:pic>
        <p:nvPicPr>
          <p:cNvPr id="4" name="Image 3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E81E201D-6865-4B7F-BC75-9196570A0F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726" y="3282906"/>
            <a:ext cx="5483830" cy="1481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Image 6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775D549F-65E3-4971-A106-BBFA09210F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186" y="2708386"/>
            <a:ext cx="4572000" cy="2571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48B9CF8-ED7A-4E4E-8B85-6F13695DB6AA}"/>
              </a:ext>
            </a:extLst>
          </p:cNvPr>
          <p:cNvSpPr txBox="1"/>
          <p:nvPr/>
        </p:nvSpPr>
        <p:spPr>
          <a:xfrm>
            <a:off x="3528127" y="5338339"/>
            <a:ext cx="34472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(GIF)</a:t>
            </a:r>
          </a:p>
        </p:txBody>
      </p:sp>
    </p:spTree>
    <p:extLst>
      <p:ext uri="{BB962C8B-B14F-4D97-AF65-F5344CB8AC3E}">
        <p14:creationId xmlns:p14="http://schemas.microsoft.com/office/powerpoint/2010/main" val="170562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8A50A1-3862-4394-8F05-68CD93804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762000"/>
            <a:ext cx="10018713" cy="1752599"/>
          </a:xfrm>
        </p:spPr>
        <p:txBody>
          <a:bodyPr/>
          <a:lstStyle/>
          <a:p>
            <a:r>
              <a:rPr lang="fr-FR" dirty="0">
                <a:solidFill>
                  <a:srgbClr val="FFC000"/>
                </a:solidFill>
              </a:rPr>
              <a:t>Ticket</a:t>
            </a:r>
            <a:r>
              <a:rPr lang="fr-FR" dirty="0"/>
              <a:t> reports (GIF)</a:t>
            </a:r>
          </a:p>
        </p:txBody>
      </p:sp>
      <p:pic>
        <p:nvPicPr>
          <p:cNvPr id="5" name="Espace réservé du contenu 4" descr="Une image contenant ordinateur&#10;&#10;Description générée avec un niveau de confiance très élevé">
            <a:extLst>
              <a:ext uri="{FF2B5EF4-FFF2-40B4-BE49-F238E27FC236}">
                <a16:creationId xmlns:a16="http://schemas.microsoft.com/office/drawing/2014/main" id="{5DDD9ECE-E855-4314-B527-55B63BCD5F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0592">
            <a:off x="5779379" y="48905"/>
            <a:ext cx="1428571" cy="1426190"/>
          </a:xfrm>
        </p:spPr>
      </p:pic>
      <p:pic>
        <p:nvPicPr>
          <p:cNvPr id="4" name="Image 3" descr="Une image contenant capture d’écran, moniteur, écran, ordinateur&#10;&#10;Description générée avec un niveau de confiance très élevé">
            <a:extLst>
              <a:ext uri="{FF2B5EF4-FFF2-40B4-BE49-F238E27FC236}">
                <a16:creationId xmlns:a16="http://schemas.microsoft.com/office/drawing/2014/main" id="{B1CFA0F1-1B58-423F-BC5E-5B121F428A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818" y="2381231"/>
            <a:ext cx="4974846" cy="2757828"/>
          </a:xfrm>
          <a:prstGeom prst="rect">
            <a:avLst/>
          </a:prstGeom>
        </p:spPr>
      </p:pic>
      <p:pic>
        <p:nvPicPr>
          <p:cNvPr id="8" name="Image 7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115BEDF9-9902-40CC-8665-B1E71AB9E7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250" y="2381231"/>
            <a:ext cx="5047755" cy="2757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7569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828AD1-5599-4B4F-B76F-1D49C5DB0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6" y="1016110"/>
            <a:ext cx="10018713" cy="1752599"/>
          </a:xfrm>
        </p:spPr>
        <p:txBody>
          <a:bodyPr/>
          <a:lstStyle/>
          <a:p>
            <a:r>
              <a:rPr lang="fr-FR" dirty="0" err="1"/>
              <a:t>Sponsorship</a:t>
            </a:r>
            <a:r>
              <a:rPr lang="fr-FR" dirty="0"/>
              <a:t> / Awards (</a:t>
            </a:r>
            <a:r>
              <a:rPr lang="fr-FR" dirty="0">
                <a:solidFill>
                  <a:srgbClr val="C00000"/>
                </a:solidFill>
              </a:rPr>
              <a:t>GIF</a:t>
            </a:r>
            <a:r>
              <a:rPr lang="fr-FR" dirty="0"/>
              <a:t>)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844A2E5-3F62-4413-9D51-EFEE1BCE61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044" y="231713"/>
            <a:ext cx="1357243" cy="1270124"/>
          </a:xfrm>
          <a:prstGeom prst="rect">
            <a:avLst/>
          </a:prstGeom>
        </p:spPr>
      </p:pic>
      <p:pic>
        <p:nvPicPr>
          <p:cNvPr id="4" name="Image 3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B2223A3E-05D4-43E2-ACAD-0B56AA618E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707" y="2638507"/>
            <a:ext cx="5565913" cy="2879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963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4029FB-D9D4-49CE-A78B-4EEED7DBF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Online support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183EDC4-AF61-41D2-9DBB-C0C1137FF3C5}"/>
              </a:ext>
            </a:extLst>
          </p:cNvPr>
          <p:cNvSpPr txBox="1"/>
          <p:nvPr/>
        </p:nvSpPr>
        <p:spPr>
          <a:xfrm>
            <a:off x="1959772" y="4248152"/>
            <a:ext cx="74771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/>
              <a:t>Click </a:t>
            </a:r>
            <a:r>
              <a:rPr lang="fr-FR" sz="2000" dirty="0"/>
              <a:t>on the « ? 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 err="1"/>
              <a:t>Choose</a:t>
            </a:r>
            <a:r>
              <a:rPr lang="fr-FR" sz="2000" b="1" dirty="0"/>
              <a:t> </a:t>
            </a:r>
            <a:r>
              <a:rPr lang="fr-FR" sz="2000" dirty="0" err="1"/>
              <a:t>what</a:t>
            </a:r>
            <a:r>
              <a:rPr lang="fr-FR" sz="2000" dirty="0"/>
              <a:t> </a:t>
            </a:r>
            <a:r>
              <a:rPr lang="fr-FR" sz="2000" dirty="0" err="1"/>
              <a:t>you</a:t>
            </a:r>
            <a:r>
              <a:rPr lang="fr-FR" sz="2000" dirty="0"/>
              <a:t> </a:t>
            </a:r>
            <a:r>
              <a:rPr lang="fr-FR" sz="2000" dirty="0" err="1"/>
              <a:t>want</a:t>
            </a:r>
            <a:endParaRPr lang="fr-FR" sz="2000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7DC4D9B-43AF-4013-A60C-F53D646777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875" y="726324"/>
            <a:ext cx="1323975" cy="1323975"/>
          </a:xfrm>
          <a:prstGeom prst="rect">
            <a:avLst/>
          </a:prstGeom>
        </p:spPr>
      </p:pic>
      <p:pic>
        <p:nvPicPr>
          <p:cNvPr id="4" name="Image 3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D59D4D68-7D0D-4D61-85E2-CE1F06B893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294" y="2289976"/>
            <a:ext cx="7352743" cy="1418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 8" descr="Une image contenant capture d’écran, dessin&#10;&#10;Description générée avec un niveau de confiance très élevé">
            <a:extLst>
              <a:ext uri="{FF2B5EF4-FFF2-40B4-BE49-F238E27FC236}">
                <a16:creationId xmlns:a16="http://schemas.microsoft.com/office/drawing/2014/main" id="{799DB871-515E-4508-81FB-6AA527C789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805" t="-7827" r="-16299" b="-9789"/>
          <a:stretch/>
        </p:blipFill>
        <p:spPr>
          <a:xfrm>
            <a:off x="4847147" y="4004034"/>
            <a:ext cx="2882488" cy="15038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56985633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4504AA-51F5-4098-92B7-3802A5E8A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735566"/>
            <a:ext cx="10018713" cy="1752599"/>
          </a:xfrm>
        </p:spPr>
        <p:txBody>
          <a:bodyPr/>
          <a:lstStyle/>
          <a:p>
            <a:r>
              <a:rPr lang="en-US" dirty="0"/>
              <a:t>Help (FAQ and Online Chat)</a:t>
            </a:r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2F0BEF1-E620-4233-A439-559B01773C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80" t="-1480"/>
          <a:stretch/>
        </p:blipFill>
        <p:spPr>
          <a:xfrm>
            <a:off x="2309821" y="2552699"/>
            <a:ext cx="4767246" cy="31242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9DC2181-8A21-4894-880B-AC58AD9B07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068" y="2552699"/>
            <a:ext cx="2246786" cy="3124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E0045F3-F12A-4D01-A307-49344F8EABD9}"/>
              </a:ext>
            </a:extLst>
          </p:cNvPr>
          <p:cNvSpPr txBox="1"/>
          <p:nvPr/>
        </p:nvSpPr>
        <p:spPr>
          <a:xfrm>
            <a:off x="4158858" y="5937768"/>
            <a:ext cx="4019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The FAQ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7718030-31EF-4F7C-8C17-13F081DB4158}"/>
              </a:ext>
            </a:extLst>
          </p:cNvPr>
          <p:cNvSpPr txBox="1"/>
          <p:nvPr/>
        </p:nvSpPr>
        <p:spPr>
          <a:xfrm>
            <a:off x="8471079" y="5943601"/>
            <a:ext cx="4019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The Online Chat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5C1D040-AC43-4708-894E-947ED72CFC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63595"/>
            <a:ext cx="1092056" cy="109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7060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549CA1-D175-463B-96F1-65F9EB315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911" y="685799"/>
            <a:ext cx="10018713" cy="1752599"/>
          </a:xfrm>
        </p:spPr>
        <p:txBody>
          <a:bodyPr/>
          <a:lstStyle/>
          <a:p>
            <a:r>
              <a:rPr lang="fr-FR" dirty="0"/>
              <a:t>Contact Us 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57CA7E31-F39B-4A08-B0B8-FCF5946986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47" t="-3773" r="-3699" b="-3773"/>
          <a:stretch/>
        </p:blipFill>
        <p:spPr>
          <a:xfrm>
            <a:off x="1545519" y="2813010"/>
            <a:ext cx="2905829" cy="19620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5733492-45BB-4F96-916A-1D62720E36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204" y="1076406"/>
            <a:ext cx="971384" cy="971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139B5F9-1B02-4E26-BB87-7B7F3A3892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89" t="-3544" r="-3501" b="-3544"/>
          <a:stretch/>
        </p:blipFill>
        <p:spPr>
          <a:xfrm>
            <a:off x="5080563" y="2813010"/>
            <a:ext cx="2919765" cy="19620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679DB1F-6013-42D7-A7DB-A72BA1C4B3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06" t="-3450" r="-3493" b="-3450"/>
          <a:stretch/>
        </p:blipFill>
        <p:spPr>
          <a:xfrm>
            <a:off x="8629543" y="2813009"/>
            <a:ext cx="2919765" cy="19620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299178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5ECC3B-474E-4F35-8693-A731A86F3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that's it, it's already the end...</a:t>
            </a:r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4A86C9B-3DC0-4E13-8F81-54003DC1F3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783" y="2667000"/>
            <a:ext cx="5355771" cy="3124200"/>
          </a:xfrm>
        </p:spPr>
      </p:pic>
      <p:pic>
        <p:nvPicPr>
          <p:cNvPr id="4" name="Image 3" descr="Une image contenant assis, sombre, regardant, portable&#10;&#10;Description générée avec un niveau de confiance très élevé">
            <a:extLst>
              <a:ext uri="{FF2B5EF4-FFF2-40B4-BE49-F238E27FC236}">
                <a16:creationId xmlns:a16="http://schemas.microsoft.com/office/drawing/2014/main" id="{718B7B6B-939B-44E2-80B8-C486BF61BD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0034">
            <a:off x="11126398" y="6167582"/>
            <a:ext cx="753252" cy="44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0910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DD8A4C-6F9B-40B9-8989-DB2BA7BD0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1386" y="685437"/>
            <a:ext cx="10018713" cy="1752599"/>
          </a:xfrm>
        </p:spPr>
        <p:txBody>
          <a:bodyPr/>
          <a:lstStyle/>
          <a:p>
            <a:r>
              <a:rPr lang="fr-FR" dirty="0" err="1"/>
              <a:t>Disadvised</a:t>
            </a:r>
            <a:r>
              <a:rPr lang="fr-FR" dirty="0"/>
              <a:t> browsers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CBBB754-37E3-41C6-8406-6B8F8D7D8024}"/>
              </a:ext>
            </a:extLst>
          </p:cNvPr>
          <p:cNvSpPr txBox="1"/>
          <p:nvPr/>
        </p:nvSpPr>
        <p:spPr>
          <a:xfrm>
            <a:off x="2262322" y="5241306"/>
            <a:ext cx="2115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Microsoft Edge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9BFC7BA-8F62-4A60-A807-C4575A9A4903}"/>
              </a:ext>
            </a:extLst>
          </p:cNvPr>
          <p:cNvSpPr txBox="1"/>
          <p:nvPr/>
        </p:nvSpPr>
        <p:spPr>
          <a:xfrm>
            <a:off x="5063220" y="5241306"/>
            <a:ext cx="2115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Opéra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51A2EB1-D47A-4474-A82B-F273E9108A64}"/>
              </a:ext>
            </a:extLst>
          </p:cNvPr>
          <p:cNvSpPr txBox="1"/>
          <p:nvPr/>
        </p:nvSpPr>
        <p:spPr>
          <a:xfrm>
            <a:off x="8088568" y="5241306"/>
            <a:ext cx="2115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Internet Explorer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4CCB697-CA51-4195-BAE6-AB353A4A7C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191" y="1218836"/>
            <a:ext cx="1008993" cy="685800"/>
          </a:xfrm>
          <a:prstGeom prst="rect">
            <a:avLst/>
          </a:prstGeom>
        </p:spPr>
      </p:pic>
      <p:pic>
        <p:nvPicPr>
          <p:cNvPr id="13" name="Espace réservé du contenu 12">
            <a:extLst>
              <a:ext uri="{FF2B5EF4-FFF2-40B4-BE49-F238E27FC236}">
                <a16:creationId xmlns:a16="http://schemas.microsoft.com/office/drawing/2014/main" id="{8CB2F81D-6756-4853-A56A-4F11C670BE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600" y="2971073"/>
            <a:ext cx="2276584" cy="2234847"/>
          </a:xfr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C5E6333-E590-491F-B037-C9C2171D6F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3" y="2683958"/>
            <a:ext cx="3181145" cy="2678403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5D811E43-F28B-4DA3-A2B2-D97F0964A4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386" y="2942113"/>
            <a:ext cx="2335228" cy="2162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2189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115244-8B5F-46BD-8355-E1B47D280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643" y="861632"/>
            <a:ext cx="10018713" cy="1752599"/>
          </a:xfrm>
        </p:spPr>
        <p:txBody>
          <a:bodyPr/>
          <a:lstStyle/>
          <a:p>
            <a:r>
              <a:rPr lang="en-US" b="1" dirty="0"/>
              <a:t>Install it on your </a:t>
            </a:r>
            <a:r>
              <a:rPr lang="fr-FR" b="1" dirty="0">
                <a:solidFill>
                  <a:schemeClr val="accent1"/>
                </a:solidFill>
              </a:rPr>
              <a:t>iPhone</a:t>
            </a:r>
            <a:r>
              <a:rPr lang="fr-FR" b="1" dirty="0"/>
              <a:t> / iPad</a:t>
            </a:r>
          </a:p>
        </p:txBody>
      </p:sp>
      <p:pic>
        <p:nvPicPr>
          <p:cNvPr id="5" name="Espace réservé du contenu 4" descr="Une image contenant table, téléphone mobile, téléphone, assis&#10;&#10;Description générée avec un niveau de confiance très élevé">
            <a:extLst>
              <a:ext uri="{FF2B5EF4-FFF2-40B4-BE49-F238E27FC236}">
                <a16:creationId xmlns:a16="http://schemas.microsoft.com/office/drawing/2014/main" id="{263FBA22-F349-4B14-91B3-9EE869EA6C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227" y="276225"/>
            <a:ext cx="2048261" cy="21961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Image 6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2545ACD5-181F-4AAE-A591-1B69C25442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922" y="2710542"/>
            <a:ext cx="1895740" cy="33793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1" name="Image 10" descr="Une image contenant capture d’écran, écran, homme, assis&#10;&#10;Description générée avec un niveau de confiance très élevé">
            <a:extLst>
              <a:ext uri="{FF2B5EF4-FFF2-40B4-BE49-F238E27FC236}">
                <a16:creationId xmlns:a16="http://schemas.microsoft.com/office/drawing/2014/main" id="{A2C43330-5345-4EF9-9515-EA3F124AA0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641" y="2617660"/>
            <a:ext cx="1895740" cy="33723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2ADF8F1-5483-4E4D-AADC-7A1394BF45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334" y="3886200"/>
            <a:ext cx="2021634" cy="116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93033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4ED885-3E93-4020-8E9E-CAADDD073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Install it on your </a:t>
            </a:r>
            <a:r>
              <a:rPr lang="fr-FR" b="1" dirty="0">
                <a:solidFill>
                  <a:srgbClr val="92D050"/>
                </a:solidFill>
              </a:rPr>
              <a:t>Android</a:t>
            </a:r>
            <a:r>
              <a:rPr lang="fr-FR" b="1" dirty="0"/>
              <a:t> / Tablet</a:t>
            </a:r>
          </a:p>
        </p:txBody>
      </p:sp>
      <p:pic>
        <p:nvPicPr>
          <p:cNvPr id="9" name="Espace réservé du contenu 8" descr="Une image contenant horloge, dessin&#10;&#10;Description générée avec un niveau de confiance très élevé">
            <a:extLst>
              <a:ext uri="{FF2B5EF4-FFF2-40B4-BE49-F238E27FC236}">
                <a16:creationId xmlns:a16="http://schemas.microsoft.com/office/drawing/2014/main" id="{7EA8AF11-5410-4630-A81A-EA5F8257EF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916" y="4114800"/>
            <a:ext cx="2729084" cy="2743200"/>
          </a:xfrm>
        </p:spPr>
      </p:pic>
      <p:pic>
        <p:nvPicPr>
          <p:cNvPr id="11" name="Image 10" descr="Une image contenant moniteur, écran, ordinateur, horloge&#10;&#10;Description générée avec un niveau de confiance très élevé">
            <a:extLst>
              <a:ext uri="{FF2B5EF4-FFF2-40B4-BE49-F238E27FC236}">
                <a16:creationId xmlns:a16="http://schemas.microsoft.com/office/drawing/2014/main" id="{799A4F7F-5C1F-454B-A076-124B9AA51D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084" y="2471741"/>
            <a:ext cx="1743318" cy="32389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 12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24BEB44F-E785-4C6D-902C-22956066D6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690" y="2471741"/>
            <a:ext cx="1867161" cy="310558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7" name="Image 16" descr="Une image contenant sombre, avion, arbre, clôture&#10;&#10;Description générée avec un niveau de confiance très élevé">
            <a:extLst>
              <a:ext uri="{FF2B5EF4-FFF2-40B4-BE49-F238E27FC236}">
                <a16:creationId xmlns:a16="http://schemas.microsoft.com/office/drawing/2014/main" id="{CDB7FE29-0A23-4E20-AD15-A2F8773A2F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602" y="2538425"/>
            <a:ext cx="3105584" cy="3105584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4817EB5-F1BA-4A15-9CC5-5961BF9DAB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367" y="5347093"/>
            <a:ext cx="562053" cy="257211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A9E30366-2E86-4743-8DF2-22926C742D64}"/>
              </a:ext>
            </a:extLst>
          </p:cNvPr>
          <p:cNvCxnSpPr/>
          <p:nvPr/>
        </p:nvCxnSpPr>
        <p:spPr>
          <a:xfrm>
            <a:off x="3132814" y="5096786"/>
            <a:ext cx="818984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770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823AC9-303F-4C58-B28D-C8FE82850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Available</a:t>
            </a:r>
            <a:r>
              <a:rPr lang="fr-FR" dirty="0"/>
              <a:t> on all </a:t>
            </a:r>
            <a:r>
              <a:rPr lang="fr-FR" dirty="0" err="1"/>
              <a:t>devices</a:t>
            </a:r>
            <a:r>
              <a:rPr lang="fr-FR" dirty="0"/>
              <a:t> !</a:t>
            </a:r>
          </a:p>
        </p:txBody>
      </p:sp>
      <p:pic>
        <p:nvPicPr>
          <p:cNvPr id="9" name="Espace réservé du contenu 8" descr="Une image contenant moniteur, ordinateur, équipement électronique, assis&#10;&#10;Description générée avec un niveau de confiance très élevé">
            <a:extLst>
              <a:ext uri="{FF2B5EF4-FFF2-40B4-BE49-F238E27FC236}">
                <a16:creationId xmlns:a16="http://schemas.microsoft.com/office/drawing/2014/main" id="{553776F7-3FD4-461E-B47A-1BE7E9C60B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386" y="2713653"/>
            <a:ext cx="5938561" cy="3124200"/>
          </a:xfr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DBE8D70-63F4-472A-AB57-0E3ED3FC5E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888" y="4111290"/>
            <a:ext cx="1859660" cy="118222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D4E4082-8E0A-491B-B6FF-CD140E876C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496" y="4133911"/>
            <a:ext cx="907275" cy="1190564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6775DCA-00CE-41B1-86EE-3F0BF055C7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718" y="2821357"/>
            <a:ext cx="2858262" cy="1222006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5A0BC57-A605-43C1-B841-60803C03BB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661" y="4043363"/>
            <a:ext cx="809738" cy="304843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C7F771E-5C72-4534-8AE1-80BB207C2C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351" y="4043362"/>
            <a:ext cx="809738" cy="304843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FBD531A5-1A9B-43E8-8ABE-625F2595FA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351" y="4123331"/>
            <a:ext cx="809738" cy="30484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B72EB1FB-B515-41DF-9BD3-0507EAB32C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661" y="4123330"/>
            <a:ext cx="809738" cy="30484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5AA7F851-42CB-4C62-8AAB-480C362347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826" y="3783794"/>
            <a:ext cx="809738" cy="3048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4C8DE011-386A-4C07-93DF-2A4208E8CF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648" y="4581525"/>
            <a:ext cx="423008" cy="74295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C9C67D55-D7DD-46A8-A6B9-C80A83DD19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507558" y="3991589"/>
            <a:ext cx="333422" cy="57158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CB7FFBD6-6ADC-46A6-AF14-4701A75C41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336089" y="3992190"/>
            <a:ext cx="333422" cy="57158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BAA22DD4-EB30-4F26-BC35-2D36662D7A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644239" y="4036786"/>
            <a:ext cx="333422" cy="5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549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FE76C8-76FE-4D52-8EDB-CC7741DBC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Login to </a:t>
            </a:r>
            <a:r>
              <a:rPr lang="fr-FR" dirty="0" err="1"/>
              <a:t>our</a:t>
            </a:r>
            <a:r>
              <a:rPr lang="fr-FR" dirty="0"/>
              <a:t> </a:t>
            </a:r>
            <a:r>
              <a:rPr lang="fr-FR" dirty="0" err="1"/>
              <a:t>website</a:t>
            </a:r>
            <a:br>
              <a:rPr lang="fr-FR" dirty="0"/>
            </a:br>
            <a:r>
              <a:rPr lang="fr-FR" dirty="0">
                <a:hlinkClick r:id="rId2"/>
              </a:rPr>
              <a:t>http://www.manatime.com/</a:t>
            </a:r>
            <a:endParaRPr lang="fr-FR" dirty="0"/>
          </a:p>
        </p:txBody>
      </p:sp>
      <p:pic>
        <p:nvPicPr>
          <p:cNvPr id="5" name="Image 4" descr="Une image contenant intérieur, ordinateur, guichet, table&#10;&#10;Description générée avec un niveau de confiance très élevé">
            <a:extLst>
              <a:ext uri="{FF2B5EF4-FFF2-40B4-BE49-F238E27FC236}">
                <a16:creationId xmlns:a16="http://schemas.microsoft.com/office/drawing/2014/main" id="{6EAB5F32-A1CC-47A9-833A-A7D3CB70EB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8" t="-401" r="-468" b="-536"/>
          <a:stretch/>
        </p:blipFill>
        <p:spPr>
          <a:xfrm>
            <a:off x="2672303" y="2531200"/>
            <a:ext cx="7642728" cy="2994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913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610CAB-0F2E-40FF-8E31-D5719867C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8" y="792480"/>
            <a:ext cx="10018713" cy="1752599"/>
          </a:xfrm>
        </p:spPr>
        <p:txBody>
          <a:bodyPr/>
          <a:lstStyle/>
          <a:p>
            <a:r>
              <a:rPr lang="fr-FR" dirty="0"/>
              <a:t>Enter </a:t>
            </a:r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>
                <a:solidFill>
                  <a:srgbClr val="0070C0"/>
                </a:solidFill>
              </a:rPr>
              <a:t>Ids</a:t>
            </a:r>
            <a:endParaRPr lang="fr-FR" dirty="0">
              <a:solidFill>
                <a:srgbClr val="0070C0"/>
              </a:solidFill>
            </a:endParaRPr>
          </a:p>
        </p:txBody>
      </p:sp>
      <p:pic>
        <p:nvPicPr>
          <p:cNvPr id="4" name="Image 3" descr="Une image contenant horloge, signe&#10;&#10;Description générée avec un niveau de confiance très élevé">
            <a:extLst>
              <a:ext uri="{FF2B5EF4-FFF2-40B4-BE49-F238E27FC236}">
                <a16:creationId xmlns:a16="http://schemas.microsoft.com/office/drawing/2014/main" id="{44459D4D-D0EF-4D62-B680-BB35BCA265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389" y="116205"/>
            <a:ext cx="1352549" cy="1352549"/>
          </a:xfrm>
          <a:prstGeom prst="rect">
            <a:avLst/>
          </a:prstGeom>
        </p:spPr>
      </p:pic>
      <p:pic>
        <p:nvPicPr>
          <p:cNvPr id="6" name="Image 5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8A7EFB68-BDAC-4098-BFE0-7902303D96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" t="-3002" r="930" b="-901"/>
          <a:stretch/>
        </p:blipFill>
        <p:spPr>
          <a:xfrm>
            <a:off x="3004457" y="2304661"/>
            <a:ext cx="6974292" cy="322950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67711488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1E6412-8BB3-42BD-837E-3098DD4B3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7" y="997401"/>
            <a:ext cx="3333495" cy="1504335"/>
          </a:xfrm>
        </p:spPr>
        <p:txBody>
          <a:bodyPr>
            <a:normAutofit/>
          </a:bodyPr>
          <a:lstStyle/>
          <a:p>
            <a:br>
              <a:rPr lang="en-US" sz="2400" dirty="0"/>
            </a:br>
            <a:r>
              <a:rPr lang="en-US" sz="2400" dirty="0"/>
              <a:t>Consult the balance of his team</a:t>
            </a:r>
            <a:endParaRPr lang="fr-FR" sz="24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AF0DD45-0044-4F1B-8B07-6137251997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07" y="2584340"/>
            <a:ext cx="4117769" cy="2927077"/>
          </a:xfrm>
        </p:spPr>
        <p:txBody>
          <a:bodyPr anchor="t">
            <a:noAutofit/>
          </a:bodyPr>
          <a:lstStyle/>
          <a:p>
            <a:r>
              <a:rPr lang="en-US" sz="1600" dirty="0"/>
              <a:t>Click on absence and then " </a:t>
            </a:r>
            <a:r>
              <a:rPr lang="en-US" sz="1600" dirty="0">
                <a:solidFill>
                  <a:srgbClr val="FFC000"/>
                </a:solidFill>
              </a:rPr>
              <a:t>Absence counter</a:t>
            </a:r>
            <a:r>
              <a:rPr lang="en-US" sz="1600" dirty="0"/>
              <a:t> ".</a:t>
            </a:r>
          </a:p>
          <a:p>
            <a:endParaRPr lang="fr-FR" sz="1600" dirty="0"/>
          </a:p>
          <a:p>
            <a:r>
              <a:rPr lang="fr-FR" sz="1600" dirty="0" err="1"/>
              <a:t>Choose</a:t>
            </a:r>
            <a:r>
              <a:rPr lang="fr-FR" sz="1600" dirty="0"/>
              <a:t> the </a:t>
            </a:r>
            <a:r>
              <a:rPr lang="fr-FR" sz="1600" dirty="0" err="1"/>
              <a:t>desired</a:t>
            </a:r>
            <a:r>
              <a:rPr lang="fr-FR" sz="1600" dirty="0"/>
              <a:t> </a:t>
            </a:r>
            <a:r>
              <a:rPr lang="fr-FR" sz="1600" dirty="0">
                <a:solidFill>
                  <a:schemeClr val="accent1"/>
                </a:solidFill>
              </a:rPr>
              <a:t>service</a:t>
            </a:r>
            <a:r>
              <a:rPr lang="fr-FR" sz="1600" dirty="0"/>
              <a:t>.</a:t>
            </a:r>
          </a:p>
          <a:p>
            <a:endParaRPr lang="en-US" sz="1600" dirty="0"/>
          </a:p>
          <a:p>
            <a:r>
              <a:rPr lang="en-US" sz="1600" dirty="0"/>
              <a:t>You have the actual and future </a:t>
            </a:r>
            <a:r>
              <a:rPr lang="en-US" sz="1600" dirty="0">
                <a:solidFill>
                  <a:schemeClr val="accent6"/>
                </a:solidFill>
              </a:rPr>
              <a:t>balance</a:t>
            </a:r>
            <a:r>
              <a:rPr lang="en-US" sz="1600" dirty="0"/>
              <a:t> of your entire team.</a:t>
            </a:r>
          </a:p>
          <a:p>
            <a:pPr marL="0" indent="0">
              <a:buNone/>
            </a:pPr>
            <a:endParaRPr lang="en-US" sz="1600" dirty="0"/>
          </a:p>
          <a:p>
            <a:r>
              <a:rPr lang="en-US" sz="1600" dirty="0"/>
              <a:t>A small </a:t>
            </a:r>
            <a:r>
              <a:rPr lang="en-US" sz="1600" dirty="0">
                <a:solidFill>
                  <a:srgbClr val="7030A0"/>
                </a:solidFill>
              </a:rPr>
              <a:t>legend</a:t>
            </a:r>
            <a:r>
              <a:rPr lang="en-US" sz="1600" dirty="0"/>
              <a:t> at the bottom right is present if needed.</a:t>
            </a:r>
          </a:p>
        </p:txBody>
      </p:sp>
      <p:pic>
        <p:nvPicPr>
          <p:cNvPr id="9" name="Image 8" descr="Une image contenant horloge, signe&#10;&#10;Description générée avec un niveau de confiance très élevé">
            <a:extLst>
              <a:ext uri="{FF2B5EF4-FFF2-40B4-BE49-F238E27FC236}">
                <a16:creationId xmlns:a16="http://schemas.microsoft.com/office/drawing/2014/main" id="{5FBF7D89-7CBD-4631-B526-F78EC4E6C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863" y="202664"/>
            <a:ext cx="1504335" cy="150433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949FEE6-393A-49BA-8793-22D2565AE1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362" y="3762363"/>
            <a:ext cx="6004007" cy="2665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238F155-AC10-475B-9467-7759544EE4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362" y="954831"/>
            <a:ext cx="6004007" cy="2280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11910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rallaxe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1A9F9826-882C-40B9-8F38-5A3B8CFD19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545</Words>
  <Application>Microsoft Office PowerPoint</Application>
  <PresentationFormat>Grand écran</PresentationFormat>
  <Paragraphs>99</Paragraphs>
  <Slides>27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2" baseType="lpstr">
      <vt:lpstr>Arial</vt:lpstr>
      <vt:lpstr>Corbel</vt:lpstr>
      <vt:lpstr>Roboto</vt:lpstr>
      <vt:lpstr>Wingdings</vt:lpstr>
      <vt:lpstr>Parallaxe</vt:lpstr>
      <vt:lpstr>Vacation pay software ManaTime</vt:lpstr>
      <vt:lpstr>Recommended browsers</vt:lpstr>
      <vt:lpstr>Disadvised browsers</vt:lpstr>
      <vt:lpstr>Install it on your iPhone / iPad</vt:lpstr>
      <vt:lpstr>Install it on your Android / Tablet</vt:lpstr>
      <vt:lpstr>Available on all devices !</vt:lpstr>
      <vt:lpstr>Login to our website http://www.manatime.com/</vt:lpstr>
      <vt:lpstr>Enter your Ids</vt:lpstr>
      <vt:lpstr> Consult the balance of his team</vt:lpstr>
      <vt:lpstr> Validate / Refuse an absence request</vt:lpstr>
      <vt:lpstr> Filing an absence for an employee</vt:lpstr>
      <vt:lpstr>Another method in GIF !</vt:lpstr>
      <vt:lpstr>Deposit an extra hour / Recovery</vt:lpstr>
      <vt:lpstr> Validate an extra hour / recovery time</vt:lpstr>
      <vt:lpstr>Start &amp; Stop (Virtual Pointer)</vt:lpstr>
      <vt:lpstr>Face Tracking  (1/2)</vt:lpstr>
      <vt:lpstr>Continuation of the Process (2/2)</vt:lpstr>
      <vt:lpstr>The third option!</vt:lpstr>
      <vt:lpstr>The GANTT</vt:lpstr>
      <vt:lpstr>Search for the presence of a collaborator</vt:lpstr>
      <vt:lpstr>Expense reports</vt:lpstr>
      <vt:lpstr>Ticket reports (GIF)</vt:lpstr>
      <vt:lpstr>Sponsorship / Awards (GIF)</vt:lpstr>
      <vt:lpstr>Online support</vt:lpstr>
      <vt:lpstr>Help (FAQ and Online Chat)</vt:lpstr>
      <vt:lpstr>Contact Us </vt:lpstr>
      <vt:lpstr>And that's it, it's already the end...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Logiciel Congés Payés  ManaTime</dc:title>
  <dc:creator>Alexandre TECHER</dc:creator>
  <cp:lastModifiedBy>alex tchr</cp:lastModifiedBy>
  <cp:revision>27</cp:revision>
  <dcterms:created xsi:type="dcterms:W3CDTF">2020-09-17T09:23:28Z</dcterms:created>
  <dcterms:modified xsi:type="dcterms:W3CDTF">2020-09-18T07:42:10Z</dcterms:modified>
</cp:coreProperties>
</file>